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8"/>
  </p:notesMasterIdLst>
  <p:sldIdLst>
    <p:sldId id="256" r:id="rId2"/>
    <p:sldId id="257" r:id="rId3"/>
    <p:sldId id="259" r:id="rId4"/>
    <p:sldId id="275" r:id="rId5"/>
    <p:sldId id="260" r:id="rId6"/>
    <p:sldId id="291" r:id="rId7"/>
    <p:sldId id="292" r:id="rId8"/>
    <p:sldId id="293" r:id="rId9"/>
    <p:sldId id="294" r:id="rId10"/>
    <p:sldId id="295" r:id="rId11"/>
    <p:sldId id="296" r:id="rId12"/>
    <p:sldId id="299" r:id="rId13"/>
    <p:sldId id="379" r:id="rId14"/>
    <p:sldId id="384" r:id="rId15"/>
    <p:sldId id="300" r:id="rId16"/>
    <p:sldId id="301" r:id="rId17"/>
    <p:sldId id="302" r:id="rId18"/>
    <p:sldId id="383" r:id="rId19"/>
    <p:sldId id="303" r:id="rId20"/>
    <p:sldId id="380" r:id="rId21"/>
    <p:sldId id="381" r:id="rId22"/>
    <p:sldId id="382" r:id="rId23"/>
    <p:sldId id="304" r:id="rId24"/>
    <p:sldId id="305" r:id="rId25"/>
    <p:sldId id="306" r:id="rId26"/>
    <p:sldId id="308" r:id="rId27"/>
    <p:sldId id="317" r:id="rId28"/>
    <p:sldId id="307" r:id="rId29"/>
    <p:sldId id="309" r:id="rId30"/>
    <p:sldId id="310" r:id="rId31"/>
    <p:sldId id="311" r:id="rId32"/>
    <p:sldId id="312" r:id="rId33"/>
    <p:sldId id="314" r:id="rId34"/>
    <p:sldId id="313" r:id="rId35"/>
    <p:sldId id="315" r:id="rId36"/>
    <p:sldId id="316" r:id="rId37"/>
    <p:sldId id="318" r:id="rId38"/>
    <p:sldId id="320" r:id="rId39"/>
    <p:sldId id="319" r:id="rId40"/>
    <p:sldId id="321" r:id="rId41"/>
    <p:sldId id="322" r:id="rId42"/>
    <p:sldId id="323" r:id="rId43"/>
    <p:sldId id="325" r:id="rId44"/>
    <p:sldId id="326" r:id="rId45"/>
    <p:sldId id="327" r:id="rId46"/>
    <p:sldId id="324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2" r:id="rId61"/>
    <p:sldId id="341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350" r:id="rId70"/>
    <p:sldId id="351" r:id="rId71"/>
    <p:sldId id="352" r:id="rId72"/>
    <p:sldId id="353" r:id="rId73"/>
    <p:sldId id="354" r:id="rId74"/>
    <p:sldId id="356" r:id="rId75"/>
    <p:sldId id="355" r:id="rId76"/>
    <p:sldId id="357" r:id="rId77"/>
    <p:sldId id="358" r:id="rId78"/>
    <p:sldId id="359" r:id="rId79"/>
    <p:sldId id="361" r:id="rId80"/>
    <p:sldId id="362" r:id="rId81"/>
    <p:sldId id="363" r:id="rId82"/>
    <p:sldId id="364" r:id="rId83"/>
    <p:sldId id="365" r:id="rId84"/>
    <p:sldId id="366" r:id="rId85"/>
    <p:sldId id="367" r:id="rId86"/>
    <p:sldId id="368" r:id="rId87"/>
    <p:sldId id="369" r:id="rId88"/>
    <p:sldId id="370" r:id="rId89"/>
    <p:sldId id="371" r:id="rId90"/>
    <p:sldId id="372" r:id="rId91"/>
    <p:sldId id="373" r:id="rId92"/>
    <p:sldId id="374" r:id="rId93"/>
    <p:sldId id="375" r:id="rId94"/>
    <p:sldId id="376" r:id="rId95"/>
    <p:sldId id="377" r:id="rId96"/>
    <p:sldId id="378" r:id="rId9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BE7E5-F95D-4F92-AB31-C1ABF672969B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F091-C6D6-4965-824A-F0256FA2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60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F091-C6D6-4965-824A-F0256FA2075C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1150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4649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5771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06919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783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759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0221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4930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3343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80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67163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419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3705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485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1871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4856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3033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1D46-05DB-4EA8-893E-684EB5C9C642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0F597-140D-456C-9747-228E7CC8C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1091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1201" y="1502190"/>
            <a:ext cx="9001462" cy="2387600"/>
          </a:xfrm>
        </p:spPr>
        <p:txBody>
          <a:bodyPr>
            <a:normAutofit/>
          </a:bodyPr>
          <a:lstStyle/>
          <a:p>
            <a:r>
              <a:rPr lang="ru-RU" dirty="0" smtClean="0"/>
              <a:t>Тема: </a:t>
            </a:r>
            <a:r>
              <a:rPr lang="ru-RU" sz="4000" dirty="0" smtClean="0"/>
              <a:t>Экстремизм как явление современной политической реальности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0398" y="159252"/>
            <a:ext cx="95212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Научно-исследовательский центр проблем национальной безопасности</a:t>
            </a:r>
            <a:endParaRPr lang="ru-RU" sz="3200" dirty="0">
              <a:latin typeface="Franklin Gothic Heavy" panose="020B09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486" y="5111876"/>
            <a:ext cx="9700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Руководитель</a:t>
            </a:r>
            <a:r>
              <a:rPr lang="en-US" sz="2400" dirty="0" smtClean="0"/>
              <a:t> </a:t>
            </a:r>
            <a:r>
              <a:rPr lang="ru-RU" sz="2400" dirty="0" smtClean="0"/>
              <a:t>Центра </a:t>
            </a:r>
          </a:p>
          <a:p>
            <a:r>
              <a:rPr lang="ru-RU" sz="2400" dirty="0" smtClean="0"/>
              <a:t>действительный государственный советник Российской Федерации </a:t>
            </a:r>
          </a:p>
          <a:p>
            <a:r>
              <a:rPr lang="ru-RU" sz="2400" dirty="0" smtClean="0"/>
              <a:t>3 класса,  доктор  политических наук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Бочарников</a:t>
            </a:r>
            <a:r>
              <a:rPr lang="ru-RU" sz="2400" dirty="0" smtClean="0"/>
              <a:t> Игорь Валентинович</a:t>
            </a:r>
            <a:endParaRPr lang="ru-RU" sz="2400" b="1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9959926" y="6268888"/>
            <a:ext cx="2007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http://nic-pnb.ru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2582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86043"/>
            <a:ext cx="10353761" cy="1326321"/>
          </a:xfrm>
        </p:spPr>
        <p:txBody>
          <a:bodyPr/>
          <a:lstStyle/>
          <a:p>
            <a:r>
              <a:rPr lang="ru-RU" dirty="0" smtClean="0"/>
              <a:t>Опиумные  войны в </a:t>
            </a:r>
            <a:r>
              <a:rPr lang="ru-RU" dirty="0" err="1" smtClean="0"/>
              <a:t>китае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3" y="4811150"/>
            <a:ext cx="11252146" cy="1687453"/>
          </a:xfrm>
        </p:spPr>
        <p:txBody>
          <a:bodyPr>
            <a:noAutofit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100" dirty="0" smtClean="0"/>
              <a:t>В конце XVIII в. представители Ост-Индской компании «изобрели» способ изменения в пользу Великобритании баланса торговли с Китаем путем широкого ввоза на его территорию опиума. 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100" dirty="0" smtClean="0"/>
              <a:t>В  период с  1800 по 1850  годы количество ввезенного в Китай опиума увеличилось в 20 раз - с 2 тысяч ящиков до 53 тысяч ящиков).</a:t>
            </a:r>
            <a:endParaRPr lang="ru-RU" sz="2100" dirty="0"/>
          </a:p>
        </p:txBody>
      </p:sp>
      <p:pic>
        <p:nvPicPr>
          <p:cNvPr id="59394" name="Picture 2" descr="http://img12.nnm.ru/5/f/1/d/9/17bb182fdbefa2d89d75e53ec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126" y="1477107"/>
            <a:ext cx="9720000" cy="324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004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5657" y="0"/>
            <a:ext cx="10091899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проявления экстремизм в период социально-политических катаклизмов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624" y="4487594"/>
            <a:ext cx="11252146" cy="1898467"/>
          </a:xfrm>
        </p:spPr>
        <p:txBody>
          <a:bodyPr>
            <a:noAutofit/>
          </a:bodyPr>
          <a:lstStyle/>
          <a:p>
            <a:pPr indent="228600">
              <a:spcBef>
                <a:spcPts val="0"/>
              </a:spcBef>
              <a:buNone/>
            </a:pPr>
            <a:r>
              <a:rPr lang="ru-RU" sz="2400" dirty="0" smtClean="0"/>
              <a:t>Количество жертв:</a:t>
            </a:r>
          </a:p>
          <a:p>
            <a:pPr indent="228600">
              <a:spcBef>
                <a:spcPts val="0"/>
              </a:spcBef>
              <a:buNone/>
            </a:pPr>
            <a:r>
              <a:rPr lang="ru-RU" sz="2400" dirty="0" smtClean="0"/>
              <a:t>Великой Французской буржуазной революции от 3,5 до 4,5 млн.</a:t>
            </a:r>
          </a:p>
          <a:p>
            <a:pPr indent="228600">
              <a:spcBef>
                <a:spcPts val="0"/>
              </a:spcBef>
              <a:buNone/>
            </a:pPr>
            <a:r>
              <a:rPr lang="ru-RU" sz="2400" dirty="0" smtClean="0"/>
              <a:t>Великой Октябрьской социалистической революции от 7 до 9 млн.</a:t>
            </a:r>
          </a:p>
          <a:p>
            <a:pPr indent="228600">
              <a:spcBef>
                <a:spcPts val="0"/>
              </a:spcBef>
              <a:buNone/>
            </a:pPr>
            <a:r>
              <a:rPr lang="ru-RU" sz="2400" dirty="0" smtClean="0"/>
              <a:t>Культурной революции в Китае свыше 1 млн. чел</a:t>
            </a:r>
            <a:endParaRPr lang="ru-RU" sz="2400" dirty="0"/>
          </a:p>
        </p:txBody>
      </p:sp>
      <p:pic>
        <p:nvPicPr>
          <p:cNvPr id="63490" name="Picture 2" descr="http://shkolazhizni.ru/img/content/i140/140640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11" y="1521119"/>
            <a:ext cx="3859296" cy="2880000"/>
          </a:xfrm>
          <a:prstGeom prst="rect">
            <a:avLst/>
          </a:prstGeom>
          <a:noFill/>
        </p:spPr>
      </p:pic>
      <p:pic>
        <p:nvPicPr>
          <p:cNvPr id="63492" name="Picture 4" descr="http://ciml.250x.com/gallery/sowjetunion/october_revolution/lenin_october_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937" y="1492617"/>
            <a:ext cx="3683265" cy="2880000"/>
          </a:xfrm>
          <a:prstGeom prst="rect">
            <a:avLst/>
          </a:prstGeom>
          <a:noFill/>
        </p:spPr>
      </p:pic>
      <p:pic>
        <p:nvPicPr>
          <p:cNvPr id="63494" name="Picture 6" descr="http://img-fotki.yandex.ru/get/4120/123177916.1f6/0_d06af_9b8335e5_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15200" y="1533378"/>
            <a:ext cx="4276800" cy="28800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004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169" y="217714"/>
            <a:ext cx="9664388" cy="132632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утверждения экстремизма как основы политики нацистской Германии и ряда других стран накануне </a:t>
            </a:r>
            <a:r>
              <a:rPr lang="en-US" sz="2800" dirty="0" smtClean="0"/>
              <a:t>II</a:t>
            </a:r>
            <a:r>
              <a:rPr lang="ru-RU" sz="2800" dirty="0" smtClean="0"/>
              <a:t> мировой войны</a:t>
            </a:r>
            <a:endParaRPr lang="ru-RU" sz="2800" dirty="0"/>
          </a:p>
        </p:txBody>
      </p:sp>
      <p:pic>
        <p:nvPicPr>
          <p:cNvPr id="65538" name="Picture 2" descr="http://pics2.pokazuha.ru/p441/a/x/6870837t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6213" y="2029581"/>
            <a:ext cx="4824270" cy="3600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98201" y="2546230"/>
            <a:ext cx="10353762" cy="3695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5540" name="Picture 4" descr="http://img1.liveinternet.ru/images/foto/c/0/apps/3/620/3620043_rresrrs_rr_rrrrr_ssssrrrrerrr._1930-r_rr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059159"/>
            <a:ext cx="4800000" cy="36000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Вторая мировая война как следствие умиротворения нацистского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7255" y="1986893"/>
            <a:ext cx="7047915" cy="4310743"/>
          </a:xfrm>
        </p:spPr>
        <p:txBody>
          <a:bodyPr>
            <a:normAutofit fontScale="92500" lnSpcReduction="20000"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400" dirty="0" smtClean="0"/>
              <a:t>В оккупированных странах Европы и в самой Германии, где в тяжелейших условиях содержались и уничтожались люди было создано 14 033 концентрационных лагерей, их филиалов, тюрем, гетто и им аналогичных структур.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400" dirty="0" smtClean="0"/>
              <a:t> Из 18 млн. граждан стран Европы, прошедших через лагеря различного назначения, в том числе и концентрационные, было уничтожено более 11 млн. человек.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400" dirty="0" smtClean="0"/>
              <a:t>Общее же число жертв нацистов, уничтоженных ими на оккупированных территориях, составило более 46 млн. человек, 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2" name="Picture 4" descr="Жизнь и смерть в немецких концлагеря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52" y="1885070"/>
            <a:ext cx="3514217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Крымская  (Ялтинская) конференция 4-11 февраля 1945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5551" y="1635201"/>
            <a:ext cx="6297637" cy="4498313"/>
          </a:xfrm>
        </p:spPr>
        <p:txBody>
          <a:bodyPr>
            <a:noAutofit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Выработала принципы послевоенного устройства мира, исключающего проявления экстремизма и агрессивности на международном уровне.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Крупнейшее значение имело решение Крымской конференции об учреждении всеобщей международной организации для поддержания мира и безопасности – Организации Объединенных Наций (ООН) и постоянного органа при ней – Совета Безопасности.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politikus.ru/uploads/posts/2016-02/1454538559_yaltinskaya-konferenci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846" y="1716625"/>
            <a:ext cx="5506372" cy="39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«Мускулы мира» Выступление </a:t>
            </a:r>
            <a:br>
              <a:rPr lang="ru-RU" dirty="0" smtClean="0"/>
            </a:br>
            <a:r>
              <a:rPr lang="ru-RU" dirty="0" smtClean="0"/>
              <a:t>У. Черчилль в Вестминстерском колледже в г. Фултон 5 марта 1946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496" y="2000961"/>
            <a:ext cx="6913271" cy="4310743"/>
          </a:xfrm>
        </p:spPr>
        <p:txBody>
          <a:bodyPr>
            <a:normAutofit lnSpcReduction="10000"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100" dirty="0" smtClean="0"/>
              <a:t>Если народы Великобритании и Британского Содружества наций объединят свои усилия с народом Соединенных Штатов Америки на основе тесного сотрудничества во всех областях и сферах – и в воздухе, и на море, и в науке, и в технологии, и в культуре,– то мир забудет о том неспокойном времени, когда пресловутое, но столь неустойчивое равновесие сил могло провоцировать некоторые страны на проведение политики непомерных амбиций и авантюризма, и человечество наконец-то сможет жить в условиях полной и гарантированной безопасности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6564" name="Picture 4" descr="http://alternathistory.com/files/users/user303/article-1296226-0A81F05D000005DC-649_634x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273" y="2375997"/>
            <a:ext cx="4652958" cy="342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65" y="217714"/>
            <a:ext cx="975939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Ответ И.В.Сталина на Выступление </a:t>
            </a:r>
            <a:br>
              <a:rPr lang="ru-RU" dirty="0" smtClean="0"/>
            </a:br>
            <a:r>
              <a:rPr lang="ru-RU" dirty="0" smtClean="0"/>
              <a:t>У. Черчилля  г. Фултоне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60" y="1832149"/>
            <a:ext cx="6428935" cy="4310743"/>
          </a:xfrm>
        </p:spPr>
        <p:txBody>
          <a:bodyPr>
            <a:normAutofit fontScale="92500" lnSpcReduction="10000"/>
          </a:bodyPr>
          <a:lstStyle/>
          <a:p>
            <a:pPr indent="228600" algn="just">
              <a:buNone/>
            </a:pPr>
            <a:r>
              <a:rPr lang="ru-RU" dirty="0" smtClean="0"/>
              <a:t>«По сути дела г. Черчилль стоит теперь на позиции поджигателей войны. И г. Черчилль здесь не одинок, — у него имеются друзья не только в Англии, но и в Соединенных Штатах Америки. Следует отметить, что г. Черчилль и его друзья поразительно напоминают в этом отношении Гитлера и его друзей. Гитлер начал дело развязывания войны с того, что провозгласил расовую теорию, объявив, что только люди, говорящие на немецком языке, представляют полноценную нацию. Г-н Черчилль начинает дело развязывания войны тоже с расовой теории, утверждая, что только нации, говорящие на английском языке, являются полноценными нациями, призванными вершить судьбы всего мира.» (И.В.Сталин).</a:t>
            </a: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2" name="Picture 2" descr="Картинки по запросу и.в.сталин картинки"/>
          <p:cNvPicPr>
            <a:picLocks noChangeAspect="1" noChangeArrowheads="1"/>
          </p:cNvPicPr>
          <p:nvPr/>
        </p:nvPicPr>
        <p:blipFill>
          <a:blip r:embed="rId3"/>
          <a:srcRect l="15763"/>
          <a:stretch>
            <a:fillRect/>
          </a:stretch>
        </p:blipFill>
        <p:spPr bwMode="auto">
          <a:xfrm>
            <a:off x="6977573" y="1990627"/>
            <a:ext cx="4968485" cy="37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Карта операции «</a:t>
            </a:r>
            <a:r>
              <a:rPr lang="ru-RU" sz="3000" dirty="0" err="1" smtClean="0"/>
              <a:t>Дропшот</a:t>
            </a:r>
            <a:r>
              <a:rPr lang="ru-RU" sz="3000" dirty="0" smtClean="0"/>
              <a:t>» (1949 год) по нанесению 100 ядерных ударов по территории </a:t>
            </a:r>
            <a:r>
              <a:rPr lang="ru-RU" sz="3000" dirty="0" err="1" smtClean="0"/>
              <a:t>ссср</a:t>
            </a:r>
            <a:endParaRPr lang="ru-RU" sz="3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22-91.ru/upload/images/photo/66/f6/c81f281aba633fb7c5f0cf7aef8c1443525950.jpg"/>
          <p:cNvPicPr>
            <a:picLocks noChangeAspect="1" noChangeArrowheads="1"/>
          </p:cNvPicPr>
          <p:nvPr/>
        </p:nvPicPr>
        <p:blipFill>
          <a:blip r:embed="rId2" cstate="print"/>
          <a:srcRect b="15756"/>
          <a:stretch>
            <a:fillRect/>
          </a:stretch>
        </p:blipFill>
        <p:spPr bwMode="auto">
          <a:xfrm>
            <a:off x="1435724" y="1595289"/>
            <a:ext cx="9275366" cy="50400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540" y="0"/>
            <a:ext cx="9795016" cy="1326321"/>
          </a:xfrm>
        </p:spPr>
        <p:txBody>
          <a:bodyPr/>
          <a:lstStyle/>
          <a:p>
            <a:r>
              <a:rPr lang="ru-RU" dirty="0" smtClean="0"/>
              <a:t>Экстремизм периода распада СССР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813" y="1346032"/>
            <a:ext cx="4670474" cy="5251716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400" dirty="0" smtClean="0"/>
              <a:t>Жертвами проявлений экстремизма стали более 100 тыс. человек.</a:t>
            </a:r>
          </a:p>
          <a:p>
            <a:pPr indent="228600" algn="just">
              <a:buNone/>
            </a:pPr>
            <a:r>
              <a:rPr lang="ru-RU" sz="2400" dirty="0" smtClean="0"/>
              <a:t>Более 25 млн. человек оказавшиеся за пределами России, обрели  статус «граждан второго сорта» и были ущемлены в правах, которыми обладали представители титульных народов  новообразованных государств</a:t>
            </a:r>
            <a:endParaRPr lang="ru-RU" sz="2400" dirty="0"/>
          </a:p>
        </p:txBody>
      </p:sp>
      <p:pic>
        <p:nvPicPr>
          <p:cNvPr id="61442" name="Picture 2" descr="http://ppt4web.ru/images/13/46608/640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4098" y="1421379"/>
            <a:ext cx="7139090" cy="504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004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Эскалация экстремизма на современном этапе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6144237" cy="431074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8132" name="Picture 4" descr="http://mtdata.ru/u5/photo74B0/20201313936-0/original.jpg"/>
          <p:cNvPicPr>
            <a:picLocks noChangeAspect="1" noChangeArrowheads="1"/>
          </p:cNvPicPr>
          <p:nvPr/>
        </p:nvPicPr>
        <p:blipFill>
          <a:blip r:embed="rId2" cstate="print"/>
          <a:srcRect t="2140"/>
          <a:stretch>
            <a:fillRect/>
          </a:stretch>
        </p:blipFill>
        <p:spPr bwMode="auto">
          <a:xfrm>
            <a:off x="6096000" y="1969477"/>
            <a:ext cx="6096000" cy="4474162"/>
          </a:xfrm>
          <a:prstGeom prst="rect">
            <a:avLst/>
          </a:prstGeom>
          <a:noFill/>
        </p:spPr>
      </p:pic>
      <p:pic>
        <p:nvPicPr>
          <p:cNvPr id="48134" name="Picture 6" descr="https://img04.rl0.ru/pgc/563x1000/5141836a-4b3d-cd15-4b3d-cd1ab46757ee.photo.0.jpg"/>
          <p:cNvPicPr>
            <a:picLocks noChangeAspect="1" noChangeArrowheads="1"/>
          </p:cNvPicPr>
          <p:nvPr/>
        </p:nvPicPr>
        <p:blipFill>
          <a:blip r:embed="rId3" cstate="print"/>
          <a:srcRect l="8773" r="15816"/>
          <a:stretch>
            <a:fillRect/>
          </a:stretch>
        </p:blipFill>
        <p:spPr bwMode="auto">
          <a:xfrm>
            <a:off x="196947" y="1924610"/>
            <a:ext cx="5795883" cy="44640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u="sng" dirty="0">
                <a:solidFill>
                  <a:srgbClr val="92D050"/>
                </a:solidFill>
              </a:rPr>
              <a:t>Учебные вопросы: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2096064"/>
            <a:ext cx="8891387" cy="3695136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800" dirty="0" smtClean="0"/>
              <a:t>Понятие, сущность,  типология экстремизма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/>
              <a:t>Основные положения документов стратегического планирования в сфере межнациональных отношений </a:t>
            </a:r>
            <a:endParaRPr lang="ru-RU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59031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/>
          <a:lstStyle/>
          <a:p>
            <a:r>
              <a:rPr lang="ru-RU" dirty="0" smtClean="0"/>
              <a:t>Идеологическое обоснование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705540"/>
            <a:ext cx="7582486" cy="4310743"/>
          </a:xfrm>
        </p:spPr>
        <p:txBody>
          <a:bodyPr>
            <a:noAutofit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200" b="1" dirty="0" smtClean="0"/>
              <a:t>Карл Петер </a:t>
            </a:r>
            <a:r>
              <a:rPr lang="ru-RU" sz="2200" b="1" dirty="0" err="1" smtClean="0"/>
              <a:t>Гейнцен</a:t>
            </a:r>
            <a:r>
              <a:rPr lang="ru-RU" sz="2200" b="1" dirty="0" smtClean="0"/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/>
              <a:t>немецкий и американский публицист, руководитель </a:t>
            </a:r>
            <a:r>
              <a:rPr lang="ru-RU" sz="2200" dirty="0" err="1" smtClean="0"/>
              <a:t>баденской</a:t>
            </a:r>
            <a:r>
              <a:rPr lang="ru-RU" sz="2200" dirty="0" smtClean="0"/>
              <a:t> революции 1848-1849 годов.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 Наиболее резонансная статья </a:t>
            </a:r>
            <a:r>
              <a:rPr lang="ru-RU" sz="2200" dirty="0" err="1" smtClean="0"/>
              <a:t>К.Гейнцена</a:t>
            </a:r>
            <a:r>
              <a:rPr lang="ru-RU" sz="2200" dirty="0" smtClean="0"/>
              <a:t> «Убийство» (1849) содержала тезис об относительности морали, которая объявлялась устаревшим понятием в свете целесообразности адресных убийств противников действующей власти.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Задолго до Ф.Ницше и А.Гитлера К. </a:t>
            </a:r>
            <a:r>
              <a:rPr lang="ru-RU" sz="2200" dirty="0" err="1" smtClean="0"/>
              <a:t>Гейнцен</a:t>
            </a:r>
            <a:r>
              <a:rPr lang="ru-RU" sz="2200" dirty="0" smtClean="0"/>
              <a:t> писал: «Если нам потребуется поразить половину континента или пролить море крови, … нас не будет мучить совесть». </a:t>
            </a:r>
            <a:endParaRPr lang="ru-RU" sz="2200" dirty="0"/>
          </a:p>
        </p:txBody>
      </p:sp>
      <p:pic>
        <p:nvPicPr>
          <p:cNvPr id="26626" name="Picture 2" descr="Картинки по запросу Карл Гейнц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3986" y="1417955"/>
            <a:ext cx="3120000" cy="468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78" y="261258"/>
            <a:ext cx="10004144" cy="1326321"/>
          </a:xfrm>
        </p:spPr>
        <p:txBody>
          <a:bodyPr/>
          <a:lstStyle/>
          <a:p>
            <a:r>
              <a:rPr lang="ru-RU" dirty="0" smtClean="0"/>
              <a:t>теория разрушения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1489" y="1628101"/>
            <a:ext cx="6552196" cy="4660157"/>
          </a:xfrm>
        </p:spPr>
        <p:txBody>
          <a:bodyPr>
            <a:normAutofit fontScale="85000" lnSpcReduction="10000"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600" b="1" dirty="0" smtClean="0"/>
              <a:t>Бакунин Михаил Александрович </a:t>
            </a:r>
            <a:r>
              <a:rPr lang="ru-RU" sz="2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600" dirty="0" smtClean="0"/>
              <a:t>русский мыслитель, революционер.  Считается одной из самых влиятельных фигур анархизма и одним из основателей традиции «социального анархизма».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600" dirty="0" smtClean="0"/>
              <a:t>Главной задачей социальной революции считал разрушение исторических централизованных государств, с заменой их свободной, не признающей писаного закона, федерацией общин, организованных по коммунистическому принципу</a:t>
            </a:r>
            <a:r>
              <a:rPr lang="ru-RU" sz="2600" dirty="0" smtClean="0">
                <a:effectLst/>
              </a:rPr>
              <a:t>.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600" dirty="0" smtClean="0"/>
              <a:t>«Революционеры должны быть глухи к стенаниям обреченных и не должны идти ни на какие компромиссы»</a:t>
            </a:r>
          </a:p>
          <a:p>
            <a:endParaRPr lang="ru-RU" dirty="0"/>
          </a:p>
        </p:txBody>
      </p:sp>
      <p:pic>
        <p:nvPicPr>
          <p:cNvPr id="25602" name="Picture 2" descr="http://irkipedia.ru/sites/default/files/bakunin_na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52" y="1664454"/>
            <a:ext cx="3506507" cy="468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45870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792" y="217714"/>
            <a:ext cx="9723765" cy="1326321"/>
          </a:xfrm>
        </p:spPr>
        <p:txBody>
          <a:bodyPr/>
          <a:lstStyle/>
          <a:p>
            <a:r>
              <a:rPr lang="ru-RU" dirty="0" smtClean="0"/>
              <a:t>доктрина «пропаганды действием»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5345" y="1902487"/>
            <a:ext cx="6913271" cy="4310743"/>
          </a:xfrm>
        </p:spPr>
        <p:txBody>
          <a:bodyPr>
            <a:normAutofit lnSpcReduction="10000"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200" b="1" dirty="0" err="1" smtClean="0"/>
              <a:t>Кропокин</a:t>
            </a:r>
            <a:r>
              <a:rPr lang="ru-RU" sz="2200" b="1" dirty="0" smtClean="0"/>
              <a:t> Петр Алексеевич</a:t>
            </a:r>
            <a:r>
              <a:rPr lang="ru-RU" sz="2200" dirty="0" smtClean="0"/>
              <a:t>  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smtClean="0"/>
              <a:t>  создатель идеологии </a:t>
            </a:r>
            <a:r>
              <a:rPr lang="ru-RU" sz="2200" dirty="0" err="1" smtClean="0"/>
              <a:t>анархо-коммунизма</a:t>
            </a:r>
            <a:r>
              <a:rPr lang="ru-RU" sz="2200" dirty="0" smtClean="0"/>
              <a:t>, автор доктрины «пропаганда действием».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Суть доктрины «пропаганды действием» был отказ от устной агитации и пропаганды в пользу террористических действий.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Анархисты считали, что истинный порядок может возникнуть только из хаоса, который невозможен в условиях существования государственного порядка.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Во имя порядка государство должно быть разрушено.</a:t>
            </a:r>
            <a:endParaRPr lang="ru-RU" sz="2200" dirty="0"/>
          </a:p>
        </p:txBody>
      </p:sp>
      <p:pic>
        <p:nvPicPr>
          <p:cNvPr id="64514" name="Picture 2" descr="http://bsk.nios.ru/sites/bsk.nios.ru/files/enciklopediya/kropotkin_pyotr_aleksee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863" y="1674055"/>
            <a:ext cx="3342857" cy="468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Термин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1317" y="1733676"/>
            <a:ext cx="6400801" cy="4596786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dirty="0" smtClean="0"/>
              <a:t>Впервые стал использоваться на рубеже </a:t>
            </a:r>
            <a:r>
              <a:rPr lang="en-US" sz="2400" dirty="0" smtClean="0"/>
              <a:t>XIX-XX</a:t>
            </a:r>
            <a:r>
              <a:rPr lang="ru-RU" sz="2400" dirty="0" smtClean="0"/>
              <a:t> веков представителями британской колониальной администрации Индии для обозначения действий левого («экстремистского») крыла партии «Индийский национальный конгресс», являвшихся последовательными сторонниками борьбы за полную независимость Индии</a:t>
            </a:r>
            <a:endParaRPr lang="ru-RU" sz="24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2" name="Picture 4" descr="http://www.paragsankhe.com/wp-content/uploads/2012/09/Bal-Gangadhar-Tilak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752" y="1337384"/>
            <a:ext cx="3459995" cy="4356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33047" y="5673525"/>
            <a:ext cx="3685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2000" dirty="0" err="1" smtClean="0"/>
              <a:t>Тилак</a:t>
            </a:r>
            <a:r>
              <a:rPr lang="ru-RU" sz="2000" dirty="0" smtClean="0"/>
              <a:t> </a:t>
            </a:r>
            <a:r>
              <a:rPr lang="ru-RU" sz="2000" dirty="0" err="1" smtClean="0"/>
              <a:t>Балгангадхар</a:t>
            </a:r>
            <a:r>
              <a:rPr lang="ru-RU" sz="2000" dirty="0" smtClean="0"/>
              <a:t> (1856 – 1920) – лидер левого крыла ИНК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узком смысле под экстремизмом обычно понимают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 fontScale="92500" lnSpcReduction="20000"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800" dirty="0" smtClean="0"/>
              <a:t>незаконную деятельность политических движений и партий, а также должностных лиц и рядовых граждан, направленную на насильственное изменение существующего государственного строя и на разжигание национальной и социальной розни.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800" dirty="0" smtClean="0"/>
              <a:t>Для экстремизма в таком понимании характерны три основных момента: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800" dirty="0" smtClean="0"/>
              <a:t> нелегитимная политическая деятельность, прежде всего незаконное насилие;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800" dirty="0" smtClean="0"/>
              <a:t>крайние формы национализма, расизма или социально-классового антагонизма;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800" dirty="0" smtClean="0"/>
              <a:t> простота и общедоступность идеологии.</a:t>
            </a:r>
            <a:endParaRPr lang="ru-RU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785" y="217714"/>
            <a:ext cx="9649772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Широкая трактовка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322" y="1649269"/>
            <a:ext cx="11124200" cy="4878140"/>
          </a:xfrm>
        </p:spPr>
        <p:txBody>
          <a:bodyPr>
            <a:noAutofit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Экстремизм – это приверженность к крайним взглядам, мерам (обычно в политике). (Ожегов С.И., Шведова Н.Ю. Толковый словарь русского языка. М., 1993. –С.942.)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Именно это определено получило наиболее широкое распространение в научных и справочных источниках.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Помимо этого экстремизм – это также:</a:t>
            </a:r>
          </a:p>
          <a:p>
            <a:pPr indent="228600" algn="just">
              <a:spcBef>
                <a:spcPts val="0"/>
              </a:spcBef>
            </a:pPr>
            <a:r>
              <a:rPr lang="ru-RU" sz="2200" dirty="0" smtClean="0"/>
              <a:t>приверженность в идеологии и политике к крайним позициям во взглядах и выбор таких же средств для достижения определенных целей;</a:t>
            </a:r>
          </a:p>
          <a:p>
            <a:pPr indent="228600" algn="just">
              <a:spcBef>
                <a:spcPts val="0"/>
              </a:spcBef>
            </a:pPr>
            <a:r>
              <a:rPr lang="ru-RU" sz="2200" dirty="0" smtClean="0"/>
              <a:t>течение, которое выступает против существующих общин, структур и институтов, пытаясь нарушить их стабильность, ликвидировать для достижения своих целей;</a:t>
            </a:r>
          </a:p>
          <a:p>
            <a:pPr indent="228600" algn="just">
              <a:spcBef>
                <a:spcPts val="0"/>
              </a:spcBef>
            </a:pPr>
            <a:r>
              <a:rPr lang="ru-RU" sz="2200" dirty="0" smtClean="0"/>
              <a:t>действия (а также убеждения, отношение к чему-то или кому-то, чувства, стратегии) личности, далёкими от обычных общепринятых.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Основными сущностными характеристиками экстремизма являются: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dirty="0" smtClean="0"/>
              <a:t>нетерпимость к сторонникам иных взглядов (политических, экономических, конфессиональных и др.); 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/>
              <a:t>попытки идеологически обосновать правомерность применения насилия по отношению, как к противникам, так и к тем, кто не разделяет убеждения экстремистов; 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/>
              <a:t>не только апелляция к известным идеологическим или религиозным учениям, но и претензии на их истинное толкование при фактическом отрицании многих основных положений этих учений; 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/>
              <a:t>доминирование эмоциональных способов воздействия в процессе пропаганды экстремистских идей; создание харизматического образа лидеров экстремистских движений, стремление представить этих лиц «непогрешимыми», а все их распоряжения не подлежащими обсуждению.  </a:t>
            </a:r>
            <a:endParaRPr lang="ru-RU" sz="2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Цель экстремизма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Autofit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200" b="1" dirty="0" smtClean="0"/>
              <a:t>Целью экстремизма </a:t>
            </a:r>
            <a:r>
              <a:rPr lang="ru-RU" sz="2200" dirty="0" smtClean="0"/>
              <a:t>является дестабилизация, разрушение существующей политической системы как на микро, так и на </a:t>
            </a:r>
            <a:r>
              <a:rPr lang="ru-RU" sz="2200" dirty="0" err="1" smtClean="0"/>
              <a:t>макроуровне</a:t>
            </a:r>
            <a:r>
              <a:rPr lang="ru-RU" sz="2200" dirty="0" smtClean="0"/>
              <a:t> с тем чтобы в условиях искусственно созданного хаоса обеспечить реализацию своих интересов.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b="1" dirty="0" smtClean="0"/>
              <a:t>Таким образом, экстремизм </a:t>
            </a:r>
            <a:r>
              <a:rPr lang="ru-RU" sz="2200" dirty="0" smtClean="0"/>
              <a:t>– это следование политических партий, религиозных организаций, групп и отдельных граждан идеологии, содержащей идеи, угрозы и намерения, нарушающие установленные законом права и свободы граждан, общепринятые нормы национальных, конфессиональных и иных общественных отношений, установленный порядок деятельности органов власти, ведущей к совершению этими политическими партиями, религиозными организациями, группами и отдельными гражданами противоправных деяний, нарушающих права и законные интересы личности, общества, государства. </a:t>
            </a:r>
            <a:endParaRPr lang="ru-RU" sz="2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649" y="217714"/>
            <a:ext cx="9677908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Наиболее отличительной чертой экстремизма</a:t>
            </a:r>
            <a:r>
              <a:rPr lang="ru-RU" sz="2400" dirty="0" smtClean="0"/>
              <a:t> </a:t>
            </a:r>
            <a:r>
              <a:rPr lang="ru-RU" sz="3600" dirty="0" smtClean="0"/>
              <a:t>является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 fontScale="92500" lnSpcReduction="10000"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600" dirty="0" smtClean="0"/>
              <a:t>приверженность к крайним мерам, действиям, взглядам, решениям, крайность в стремлении к достижению той или иной цели.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600" dirty="0" smtClean="0"/>
              <a:t>Повышенную опасность представляют исторически сложившиеся черты экстремизма:</a:t>
            </a:r>
          </a:p>
          <a:p>
            <a:pPr indent="228600" algn="just">
              <a:spcBef>
                <a:spcPts val="0"/>
              </a:spcBef>
            </a:pPr>
            <a:r>
              <a:rPr lang="ru-RU" sz="2600" dirty="0" smtClean="0"/>
              <a:t>абсолютизация насильственных методов политической борьбы, характеризующихся действиями, направленными на насильственное изменение конституционного строя, </a:t>
            </a:r>
          </a:p>
          <a:p>
            <a:pPr indent="228600" algn="just">
              <a:spcBef>
                <a:spcPts val="0"/>
              </a:spcBef>
            </a:pPr>
            <a:r>
              <a:rPr lang="ru-RU" sz="2600" dirty="0" smtClean="0"/>
              <a:t>посягательство на суверенитет и территориальную целостность государства и сопровождающихся публичными призывами к совершению противоправных деяний в политических целях. </a:t>
            </a:r>
            <a:endParaRPr lang="ru-RU" sz="2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026" y="217714"/>
            <a:ext cx="10705512" cy="132632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Соотношение понятий: </a:t>
            </a:r>
            <a:br>
              <a:rPr lang="ru-RU" sz="3600" dirty="0" smtClean="0"/>
            </a:br>
            <a:r>
              <a:rPr lang="ru-RU" sz="3600" dirty="0" smtClean="0"/>
              <a:t>радикализм -  экстремизм - терроризм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3200" dirty="0" smtClean="0"/>
              <a:t>Радикализм – крайняя, бескомпромиссная приверженность каким-либо взглядам, концепциям. более широкое, чем понятие «экстремизм». </a:t>
            </a:r>
          </a:p>
          <a:p>
            <a:pPr indent="228600" algn="just">
              <a:spcBef>
                <a:spcPts val="0"/>
              </a:spcBef>
              <a:buNone/>
            </a:pPr>
            <a:endParaRPr lang="ru-RU" sz="3200" dirty="0" smtClean="0"/>
          </a:p>
          <a:p>
            <a:pPr indent="228600" algn="just">
              <a:spcBef>
                <a:spcPts val="0"/>
              </a:spcBef>
              <a:buNone/>
            </a:pPr>
            <a:r>
              <a:rPr lang="ru-RU" sz="3200" dirty="0" smtClean="0"/>
              <a:t>Точно также и экстремизм является более широким по своему содержанием понятием по отношению к терроризму </a:t>
            </a:r>
            <a:r>
              <a:rPr lang="ru-RU" sz="3200" dirty="0" smtClean="0">
                <a:sym typeface="Symbol"/>
              </a:rPr>
              <a:t></a:t>
            </a:r>
            <a:r>
              <a:rPr lang="ru-RU" sz="3200" dirty="0" smtClean="0"/>
              <a:t> крайнему проявлению экстремизма.</a:t>
            </a:r>
            <a:endParaRPr lang="ru-RU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56755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92D050"/>
                </a:solidFill>
              </a:rPr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616" y="1820090"/>
            <a:ext cx="10353762" cy="4066903"/>
          </a:xfrm>
        </p:spPr>
        <p:txBody>
          <a:bodyPr>
            <a:normAutofit fontScale="40000" lnSpcReduction="20000"/>
          </a:bodyPr>
          <a:lstStyle/>
          <a:p>
            <a:r>
              <a:rPr lang="ru-RU" sz="4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литература:</a:t>
            </a:r>
            <a:endParaRPr lang="ru-RU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Политология: учебник для академического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[гриф УМО]: в 2 т. /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Р.Т.Мухаев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Рос.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ун-т им. Г. В. Плеханова. – 5 изд.,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М.: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2014.</a:t>
            </a:r>
          </a:p>
          <a:p>
            <a:pPr lvl="0"/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Политология : учебник [для бакалавров] / Рос.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ун-т им. Г. В. Плеханова ;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Общ.ред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А. П. Кошкин. – М. : Изд-во РЭУ им. Г. В. Плеханова, 2016. – 272 с. </a:t>
            </a:r>
          </a:p>
          <a:p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в современном мире / под ред. А. П. Кошкина. – </a:t>
            </a:r>
            <a:r>
              <a:rPr lang="ru-RU" sz="4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4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5. – Москва : ФГБОУ ВО «РЭУ им. Г. В. Плеханова», 2015. – 108 с. </a:t>
            </a:r>
            <a:endParaRPr lang="ru-RU" sz="4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44964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378" y="217714"/>
            <a:ext cx="9734179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Объекты и субъекты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730327"/>
            <a:ext cx="11124200" cy="4412566"/>
          </a:xfrm>
        </p:spPr>
        <p:txBody>
          <a:bodyPr>
            <a:noAutofit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В качестве </a:t>
            </a:r>
            <a:r>
              <a:rPr lang="ru-RU" sz="2200" b="1" dirty="0" smtClean="0"/>
              <a:t>объектов экстремизма</a:t>
            </a:r>
            <a:r>
              <a:rPr lang="ru-RU" sz="2200" dirty="0" smtClean="0"/>
              <a:t> выступают существующий государственный строй или его элементы, политические партии, отдельные лица, важнейшие системы жизнеобеспечения общества.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b="1" dirty="0" smtClean="0"/>
              <a:t>Субъектами экстремизма</a:t>
            </a:r>
            <a:r>
              <a:rPr lang="ru-RU" sz="2200" dirty="0" smtClean="0"/>
              <a:t> могут быть общественные, национальные, религиозные, политические партии и движения, отдельные лица или группа людей.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Субъектами политического экстремизма могут выступать не только отдельные лица или группы, но и целые государства и союзы государств.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Так, в частности политический экстремизм в насильственной форме характерен для политики тоталитарных государств.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Элементы политического экстремизма обнаруживаются и в политике демократических государств, если они выступают в роли мирового или регионального полицейского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243" y="217714"/>
            <a:ext cx="9762314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Социальную базу экстремизма составляют: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маргинальные слои;</a:t>
            </a:r>
          </a:p>
          <a:p>
            <a:r>
              <a:rPr lang="ru-RU" sz="2800" dirty="0" smtClean="0"/>
              <a:t>представители националистических, религиозных движений; </a:t>
            </a:r>
          </a:p>
          <a:p>
            <a:r>
              <a:rPr lang="ru-RU" sz="2800" dirty="0" smtClean="0"/>
              <a:t>недовольные существующей политической реальностью;</a:t>
            </a:r>
          </a:p>
          <a:p>
            <a:r>
              <a:rPr lang="ru-RU" sz="2800" dirty="0" smtClean="0"/>
              <a:t>интеллигенция;</a:t>
            </a:r>
          </a:p>
          <a:p>
            <a:r>
              <a:rPr lang="ru-RU" sz="2800" dirty="0" smtClean="0"/>
              <a:t>молодежь и, особенно, студенчество – самая критическая масса. Ее романтизацией независимо от идейной подоплеки и конечных целей прекрасно пользуются идеологи и организаторы экстремистских движений. </a:t>
            </a:r>
            <a:endParaRPr lang="ru-RU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258" y="217714"/>
            <a:ext cx="9832653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Причины эскалации экстремизма: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 fontScale="85000" lnSpcReduction="20000"/>
          </a:bodyPr>
          <a:lstStyle/>
          <a:p>
            <a:pPr lvl="0" indent="228600" algn="just">
              <a:spcBef>
                <a:spcPts val="0"/>
              </a:spcBef>
            </a:pPr>
            <a:r>
              <a:rPr lang="ru-RU" sz="2800" dirty="0" smtClean="0"/>
              <a:t>межконфессиональные противоречия;</a:t>
            </a:r>
          </a:p>
          <a:p>
            <a:pPr lvl="0" indent="228600" algn="just">
              <a:spcBef>
                <a:spcPts val="0"/>
              </a:spcBef>
            </a:pPr>
            <a:r>
              <a:rPr lang="ru-RU" sz="2800" dirty="0" smtClean="0"/>
              <a:t>межэтнические и культурно-этнические противоречия;</a:t>
            </a:r>
          </a:p>
          <a:p>
            <a:pPr lvl="0" indent="228600" algn="just">
              <a:spcBef>
                <a:spcPts val="0"/>
              </a:spcBef>
            </a:pPr>
            <a:r>
              <a:rPr lang="ru-RU" sz="2800" dirty="0" smtClean="0"/>
              <a:t>межрасовые противоречия;</a:t>
            </a:r>
          </a:p>
          <a:p>
            <a:pPr lvl="0" indent="228600" algn="just">
              <a:spcBef>
                <a:spcPts val="0"/>
              </a:spcBef>
            </a:pPr>
            <a:r>
              <a:rPr lang="ru-RU" sz="2800" dirty="0" smtClean="0"/>
              <a:t>политические противоречия (между силами, борющимися за власть в государстве);</a:t>
            </a:r>
          </a:p>
          <a:p>
            <a:pPr lvl="0" indent="228600" algn="just">
              <a:spcBef>
                <a:spcPts val="0"/>
              </a:spcBef>
            </a:pPr>
            <a:r>
              <a:rPr lang="ru-RU" sz="2800" dirty="0" err="1" smtClean="0"/>
              <a:t>рыночно-экономические</a:t>
            </a:r>
            <a:r>
              <a:rPr lang="ru-RU" sz="2800" dirty="0" smtClean="0"/>
              <a:t> противоречия (между представителями различных отраслей современной экономики и различными глобальными игроками современного рынка);</a:t>
            </a:r>
          </a:p>
          <a:p>
            <a:pPr lvl="0" indent="228600" algn="just">
              <a:spcBef>
                <a:spcPts val="0"/>
              </a:spcBef>
            </a:pPr>
            <a:r>
              <a:rPr lang="ru-RU" sz="2800" dirty="0" smtClean="0"/>
              <a:t>идеологические противоречия (между приверженцами различных идеологических течений и доктрин, предлагающими различные формы и способы разрешения всех социальных противоречий).</a:t>
            </a:r>
            <a:endParaRPr lang="ru-RU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634" y="217714"/>
            <a:ext cx="9888923" cy="132632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Деструктивный потенциал экстремизма усиливается факторами: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</a:pPr>
            <a:r>
              <a:rPr lang="ru-RU" sz="2200" dirty="0" smtClean="0"/>
              <a:t>деформация политических институтов;</a:t>
            </a:r>
          </a:p>
          <a:p>
            <a:pPr lvl="0" algn="just">
              <a:spcBef>
                <a:spcPts val="0"/>
              </a:spcBef>
            </a:pPr>
            <a:r>
              <a:rPr lang="ru-RU" sz="2200" dirty="0" smtClean="0"/>
              <a:t>резкое падение жизненного уровня;</a:t>
            </a:r>
          </a:p>
          <a:p>
            <a:pPr lvl="0" algn="just">
              <a:spcBef>
                <a:spcPts val="0"/>
              </a:spcBef>
            </a:pPr>
            <a:r>
              <a:rPr lang="ru-RU" sz="2200" dirty="0" smtClean="0"/>
              <a:t>ухудшение социальных перспектив значительной части населения;</a:t>
            </a:r>
          </a:p>
          <a:p>
            <a:pPr lvl="0" algn="just">
              <a:spcBef>
                <a:spcPts val="0"/>
              </a:spcBef>
            </a:pPr>
            <a:r>
              <a:rPr lang="ru-RU" sz="2200" dirty="0" smtClean="0"/>
              <a:t>доминирование в обществе чувств, настроений хандры;</a:t>
            </a:r>
          </a:p>
          <a:p>
            <a:pPr lvl="0" algn="just">
              <a:spcBef>
                <a:spcPts val="0"/>
              </a:spcBef>
            </a:pPr>
            <a:r>
              <a:rPr lang="ru-RU" sz="2200" dirty="0" smtClean="0"/>
              <a:t>социальная и личная нереализованности, неполнота бытия, страх перед будущим;</a:t>
            </a:r>
          </a:p>
          <a:p>
            <a:pPr lvl="0" algn="just">
              <a:spcBef>
                <a:spcPts val="0"/>
              </a:spcBef>
            </a:pPr>
            <a:r>
              <a:rPr lang="ru-RU" sz="2200" dirty="0" smtClean="0"/>
              <a:t>подавление властями оппозиции, инакомыслия;</a:t>
            </a:r>
          </a:p>
          <a:p>
            <a:pPr lvl="0" algn="just">
              <a:spcBef>
                <a:spcPts val="0"/>
              </a:spcBef>
            </a:pPr>
            <a:r>
              <a:rPr lang="ru-RU" sz="2200" dirty="0" smtClean="0"/>
              <a:t>блокирование легитимной самодеятельности индивида;</a:t>
            </a:r>
          </a:p>
          <a:p>
            <a:pPr lvl="0" algn="just">
              <a:spcBef>
                <a:spcPts val="0"/>
              </a:spcBef>
            </a:pPr>
            <a:r>
              <a:rPr lang="ru-RU" sz="2200" dirty="0" smtClean="0"/>
              <a:t>национальный гнет;</a:t>
            </a:r>
          </a:p>
          <a:p>
            <a:pPr algn="just">
              <a:spcBef>
                <a:spcPts val="0"/>
              </a:spcBef>
            </a:pPr>
            <a:r>
              <a:rPr lang="ru-RU" sz="2200" dirty="0" smtClean="0"/>
              <a:t>ориентации лидеров политического процесса на экстремальные средства политической деятельности и некоторые другие действия, выходящие за рамки правового поля.</a:t>
            </a:r>
            <a:endParaRPr lang="ru-RU" sz="2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Суть экстремизма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 fontScale="85000" lnSpcReduction="10000"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800" dirty="0" smtClean="0"/>
              <a:t>заключается в том, что одна из сторон конфликта (или обе стороны) избирают такой способ его разрешения, который сводится к моральному, правовому или даже физическому уничтожению своего оппонента (противника).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800" dirty="0" smtClean="0"/>
              <a:t>Именно с избранием сторонами конфликта такого подхода и с реализацией его на практике конфликты максимально обостряются, и нормальной жизни общества начинает угрожать повышенная опасность.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800" dirty="0" smtClean="0"/>
              <a:t>Общественная опасность экстремизма, таким образом, состоит в избрании им непримиримой, антагонистической позиции по отношению к своему оппоненту (или противнику) в том или ином социальном конфликте, существующем в рамках объективных социальных противоречий.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Суть экстремизма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 fontScale="92500"/>
          </a:bodyPr>
          <a:lstStyle/>
          <a:p>
            <a:pPr indent="228600" algn="just">
              <a:buNone/>
            </a:pPr>
            <a:r>
              <a:rPr lang="ru-RU" sz="2800" dirty="0" smtClean="0"/>
              <a:t>Наиболее опасными с государственно-политической точки зрения, являются такие экстремистские доктрины, программы и формы социально-политического действия, которые отрицают за одной из сторон объективного социального противоречия и социального конфликта равное право на существование, объявляя сосуществование сторон конфликта в той или иной форме невозможным и призывая к моральному, правовому или даже физическому насилию над своим противником, его имуществом, ценностями, святынями и т.д.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типология экстремизма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sz="2800" b="1" dirty="0" smtClean="0"/>
              <a:t>Так в частности в зависимости от направленности экстремизм принято определять как:</a:t>
            </a:r>
          </a:p>
          <a:p>
            <a:r>
              <a:rPr lang="ru-RU" sz="2800" b="1" dirty="0" smtClean="0"/>
              <a:t>националистический (этнический); </a:t>
            </a:r>
            <a:endParaRPr lang="ru-RU" sz="2800" dirty="0" smtClean="0"/>
          </a:p>
          <a:p>
            <a:r>
              <a:rPr lang="ru-RU" sz="2800" b="1" dirty="0" smtClean="0"/>
              <a:t>религиозный;</a:t>
            </a:r>
            <a:endParaRPr lang="ru-RU" sz="2800" dirty="0" smtClean="0"/>
          </a:p>
          <a:p>
            <a:r>
              <a:rPr lang="ru-RU" sz="2800" b="1" dirty="0" smtClean="0"/>
              <a:t>политический;</a:t>
            </a:r>
            <a:endParaRPr lang="ru-RU" sz="2800" dirty="0" smtClean="0"/>
          </a:p>
          <a:p>
            <a:r>
              <a:rPr lang="ru-RU" sz="2800" b="1" dirty="0" smtClean="0"/>
              <a:t>экономический;</a:t>
            </a:r>
            <a:endParaRPr lang="ru-RU" sz="2800" dirty="0" smtClean="0"/>
          </a:p>
          <a:p>
            <a:r>
              <a:rPr lang="ru-RU" sz="2800" b="1" dirty="0" smtClean="0"/>
              <a:t>экологический;</a:t>
            </a:r>
            <a:endParaRPr lang="ru-RU" sz="2800" dirty="0" smtClean="0"/>
          </a:p>
          <a:p>
            <a:r>
              <a:rPr lang="ru-RU" sz="2800" b="1" dirty="0" smtClean="0"/>
              <a:t>духовный и т.д.</a:t>
            </a:r>
            <a:endParaRPr lang="ru-RU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Националистический (этнический)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 fontScale="92500"/>
          </a:bodyPr>
          <a:lstStyle/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находит выражение в обеспечении интересов и прав «своих» наций в ущерб другим национальным и этническим группам. 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Экстремистский характер национализм приобретает тогда, когда этнос стремится построить </a:t>
            </a:r>
            <a:r>
              <a:rPr lang="ru-RU" sz="2800" dirty="0" err="1" smtClean="0"/>
              <a:t>этнократическое</a:t>
            </a:r>
            <a:r>
              <a:rPr lang="ru-RU" sz="2800" dirty="0" smtClean="0"/>
              <a:t> государство, т.е. такое государство, в котором данный этнос доминирует политически, культурно и </a:t>
            </a:r>
            <a:r>
              <a:rPr lang="ru-RU" sz="2800" dirty="0" err="1" smtClean="0"/>
              <a:t>языково</a:t>
            </a:r>
            <a:r>
              <a:rPr lang="ru-RU" sz="2800" dirty="0" smtClean="0"/>
              <a:t>, в котором национальными интересами являются интересы данного этноса. 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Этнический экстремизм борется за государственность не для заботы о других этносах, а за возможность их подавления. </a:t>
            </a:r>
            <a:endParaRPr lang="ru-RU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Националистический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832149"/>
            <a:ext cx="5711483" cy="4310743"/>
          </a:xfrm>
        </p:spPr>
        <p:txBody>
          <a:bodyPr>
            <a:normAutofit fontScale="92500"/>
          </a:bodyPr>
          <a:lstStyle/>
          <a:p>
            <a:pPr indent="228600" algn="just">
              <a:buNone/>
            </a:pPr>
            <a:r>
              <a:rPr lang="ru-RU" sz="2400" dirty="0" smtClean="0"/>
              <a:t>В современном мире этнический экстремизм взят на вооружение, прежде всего, молодыми государствами с </a:t>
            </a:r>
            <a:r>
              <a:rPr lang="ru-RU" sz="2400" dirty="0" err="1" smtClean="0"/>
              <a:t>неустоявшейся</a:t>
            </a:r>
            <a:r>
              <a:rPr lang="ru-RU" sz="2400" dirty="0" smtClean="0"/>
              <a:t> национальной государственностью. </a:t>
            </a:r>
          </a:p>
          <a:p>
            <a:pPr indent="228600" algn="just">
              <a:buNone/>
            </a:pPr>
            <a:r>
              <a:rPr lang="ru-RU" sz="2400" dirty="0" smtClean="0"/>
              <a:t>Самый свежий пример </a:t>
            </a:r>
            <a:r>
              <a:rPr lang="ru-RU" sz="2400" dirty="0" smtClean="0">
                <a:sym typeface="Symbol"/>
              </a:rPr>
              <a:t></a:t>
            </a:r>
            <a:r>
              <a:rPr lang="ru-RU" sz="2400" dirty="0" smtClean="0"/>
              <a:t> политика нового украинского руководства в отношении Донбасса и населения ряда других юго-восточных областей страны с преобладанием  русскоязычного населения.</a:t>
            </a:r>
          </a:p>
          <a:p>
            <a:pPr algn="just">
              <a:buNone/>
            </a:pPr>
            <a:endParaRPr lang="ru-RU" sz="2400" dirty="0"/>
          </a:p>
        </p:txBody>
      </p:sp>
      <p:pic>
        <p:nvPicPr>
          <p:cNvPr id="50178" name="Picture 2" descr="Картинки по запросу Этнический экстремизм в молодых государствах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079" y="1967400"/>
            <a:ext cx="5524500" cy="3676651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582" y="217714"/>
            <a:ext cx="9691975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Космополитизм как проявление экстремизма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800" dirty="0" smtClean="0"/>
              <a:t>Космополит - тип личности, который в своих мыслях и поступках провозглашает уничтожение национальной традиции и национальной культуры во имя «единства человеческого рода» и «общечеловеческих ценностей». </a:t>
            </a:r>
            <a:endParaRPr lang="ru-RU" sz="2800" b="1" dirty="0" smtClean="0"/>
          </a:p>
          <a:p>
            <a:pPr indent="228600" algn="just">
              <a:buNone/>
            </a:pPr>
            <a:r>
              <a:rPr lang="ru-RU" sz="2800" dirty="0" smtClean="0"/>
              <a:t>Космополитизм ‒ явление крайне опасное для культуры человечества в целом и для каждой отдельной личности в частности, ибо это индивид без привязанностей, без высших ценностей.</a:t>
            </a:r>
            <a:endParaRPr lang="ru-RU" sz="2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литература:</a:t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811" y="2159725"/>
            <a:ext cx="10544745" cy="372057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Чудинов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С.И. Экстремизм  в глобальном обществе риска. –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М.: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Изд-во Флинта, «Наука», 2016.  –172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  </a:t>
            </a:r>
          </a:p>
          <a:p>
            <a:pPr lvl="0"/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  в современном обществе. Социальные и криминологические аспекты.: монография / С.С. Галахов,  Е.О.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Кубякин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Е.В. Сальников, Л.Л .Тузов. – М.: ЮНИТИ-ДАНА, 2015. – 199 с.  </a:t>
            </a:r>
          </a:p>
          <a:p>
            <a:pPr lvl="0"/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Эволюция форм, методов и инструментов противоборства в современных конфликтах / Под общ. ред. И.В.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Бочарникова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– М.: Изд-во «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Экон-Информ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2015. – 218 с.</a:t>
            </a:r>
          </a:p>
          <a:p>
            <a:pPr lvl="0"/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Роль технологий «мягкой силы» в информационном, ценностно-мировоззренческом и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цивилизационном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противоборстве / Академия военных наук, Научно-исследовательский центр проблем национальной безопасности, кафедра информационной аналитики и политических технологий МГТУ имени Н.Э. Баумана / Под общ. ред. И.В.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Бочарникова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– М.: Изд-во «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Экон-Информ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2016. – 306 с.</a:t>
            </a:r>
          </a:p>
          <a:p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068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50649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Этноцентризм</a:t>
            </a:r>
            <a:r>
              <a:rPr lang="ru-RU" sz="3600" dirty="0" smtClean="0"/>
              <a:t>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800" dirty="0" smtClean="0"/>
              <a:t>Национальное самосознание как осознание своего единства с другими представителями народа и отличия по отношению к лицам, в него не входящим (других народов), имеет своим неотъемлемым элементом </a:t>
            </a:r>
            <a:r>
              <a:rPr lang="ru-RU" sz="2800" b="1" i="1" dirty="0" err="1" smtClean="0"/>
              <a:t>этноцентризм</a:t>
            </a:r>
            <a:r>
              <a:rPr lang="ru-RU" sz="2800" b="1" i="1" dirty="0" smtClean="0"/>
              <a:t> – </a:t>
            </a:r>
            <a:r>
              <a:rPr lang="ru-RU" sz="2800" dirty="0" smtClean="0"/>
              <a:t>свойство «воспринимать и оценивать жизненные явления сквозь призму традиций и ценностей собственной этнической группы, выступающей в качестве некоего эталона»</a:t>
            </a:r>
            <a:endParaRPr lang="ru-RU" sz="2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показатели </a:t>
            </a:r>
            <a:r>
              <a:rPr lang="ru-RU" sz="3600" dirty="0" err="1" smtClean="0"/>
              <a:t>этноцентризма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sz="2800" dirty="0" smtClean="0"/>
              <a:t>восприятие элементов своей культуры как «естественных», «правильных», а элементов других культур ‒наоборот;</a:t>
            </a:r>
            <a:endParaRPr lang="ru-RU" sz="2800" b="1" dirty="0" smtClean="0"/>
          </a:p>
          <a:p>
            <a:pPr lvl="0" algn="just"/>
            <a:r>
              <a:rPr lang="ru-RU" sz="2800" dirty="0" smtClean="0"/>
              <a:t>рассмотрение обычаев своей группы в качестве универсальных;</a:t>
            </a:r>
            <a:endParaRPr lang="ru-RU" sz="2800" b="1" dirty="0" smtClean="0"/>
          </a:p>
          <a:p>
            <a:pPr lvl="0" algn="just"/>
            <a:r>
              <a:rPr lang="ru-RU" sz="2800" dirty="0" smtClean="0"/>
              <a:t>оценка норм, ролей и ценностей своей группы как неоспоримо правильных;</a:t>
            </a:r>
            <a:endParaRPr lang="ru-RU" sz="2800" b="1" dirty="0" smtClean="0"/>
          </a:p>
          <a:p>
            <a:pPr algn="just"/>
            <a:r>
              <a:rPr lang="ru-RU" sz="2800" dirty="0" smtClean="0"/>
              <a:t>представление о том, что для человека естественно сотрудничать с членами своей группы, оказывать им помощь, предпочитать свою группу и не доверять, даже враждовать с членами других групп.</a:t>
            </a:r>
            <a:endParaRPr lang="ru-RU" sz="2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446" y="217714"/>
            <a:ext cx="9720111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расово-этнический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6411524" cy="4310743"/>
          </a:xfrm>
        </p:spPr>
        <p:txBody>
          <a:bodyPr>
            <a:normAutofit fontScale="92500" lnSpcReduction="10000"/>
          </a:bodyPr>
          <a:lstStyle/>
          <a:p>
            <a:pPr indent="228600" algn="just">
              <a:buNone/>
            </a:pPr>
            <a:r>
              <a:rPr lang="ru-RU" sz="3200" dirty="0" smtClean="0"/>
              <a:t>Человек может в частном аспекте отказать представителю другой расы в сдаче квартиры, но если он публично требует не предоставлять жилье иностранцам, представителям иных расовых обществ, он совершает уголовное преступление экстремистского характера.</a:t>
            </a:r>
            <a:endParaRPr lang="ru-RU" sz="3200" b="1" dirty="0" smtClean="0"/>
          </a:p>
          <a:p>
            <a:pPr>
              <a:buNone/>
            </a:pPr>
            <a:endParaRPr lang="ru-RU" sz="2800" b="1" dirty="0"/>
          </a:p>
        </p:txBody>
      </p:sp>
      <p:pic>
        <p:nvPicPr>
          <p:cNvPr id="68610" name="Picture 2" descr="http://www.chale-light.ru/image/keys/624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746" y="1960099"/>
            <a:ext cx="4856531" cy="3240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Ксенофобия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265" y="1505243"/>
            <a:ext cx="6400799" cy="486742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dirty="0" smtClean="0"/>
              <a:t>гиперболизация </a:t>
            </a:r>
            <a:r>
              <a:rPr lang="ru-RU" sz="2400" dirty="0" err="1" smtClean="0"/>
              <a:t>этноцентризма</a:t>
            </a:r>
            <a:r>
              <a:rPr lang="ru-RU" sz="2400" dirty="0" smtClean="0"/>
              <a:t>, когда положительное утверждение собственного этноса перерастает в ненависть к иному.</a:t>
            </a:r>
          </a:p>
          <a:p>
            <a:pPr indent="228600" algn="just">
              <a:buNone/>
            </a:pPr>
            <a:r>
              <a:rPr lang="ru-RU" sz="2400" dirty="0" err="1" smtClean="0"/>
              <a:t>Этноцентризм</a:t>
            </a:r>
            <a:r>
              <a:rPr lang="ru-RU" sz="2400" dirty="0" smtClean="0"/>
              <a:t> не исключает контактов с лицами другой расы, он не предполагает их обязательного унижения, тогда как ксенофобия ‒</a:t>
            </a:r>
            <a:r>
              <a:rPr lang="en-US" sz="2400" dirty="0" smtClean="0"/>
              <a:t> </a:t>
            </a:r>
            <a:r>
              <a:rPr lang="ru-RU" sz="2400" dirty="0" smtClean="0"/>
              <a:t>это страх, состояние, при котором человек не желает никаких контактов с иным, не признает иного равным себе.</a:t>
            </a:r>
            <a:endParaRPr lang="ru-RU" sz="2400" dirty="0"/>
          </a:p>
        </p:txBody>
      </p:sp>
      <p:pic>
        <p:nvPicPr>
          <p:cNvPr id="66562" name="Picture 2" descr="http://www.ng.ru/upload/iblock/7e8/256-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14" y="1548301"/>
            <a:ext cx="5283016" cy="3600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123" y="1505243"/>
            <a:ext cx="5598941" cy="486742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dirty="0" smtClean="0"/>
              <a:t>представляет собой концепцию, согласно которой человеческие расы неравноценны, они исконно разделены на высшие и низшие, причем первые являются единственными создателями цивилизации, призванными к господству, а вторые не способны к созданию и даже усвоению высокой культуры, а потому обречены быть эксплуатируемыми..</a:t>
            </a:r>
            <a:endParaRPr lang="ru-RU" sz="2400" dirty="0"/>
          </a:p>
        </p:txBody>
      </p:sp>
      <p:pic>
        <p:nvPicPr>
          <p:cNvPr id="71682" name="Picture 2" descr="http://ic.pics.livejournal.com/mi3ch/983718/3252777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48" y="1770551"/>
            <a:ext cx="6096000" cy="4086226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сепаратизм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0123" y="1505243"/>
            <a:ext cx="5598941" cy="486742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dirty="0" smtClean="0"/>
              <a:t>понимается деятельность организованных групп и масс населения, направленная на отделение какой-либо части государства от целого, на его обособление и утверждение нового государства. </a:t>
            </a:r>
          </a:p>
          <a:p>
            <a:pPr indent="228600" algn="just">
              <a:buNone/>
            </a:pPr>
            <a:r>
              <a:rPr lang="ru-RU" sz="2400" dirty="0" smtClean="0"/>
              <a:t>Преимущественно сепаратизм питается националистическими идеями о народе угнетаемом метрополией, другим народом и т.д.</a:t>
            </a:r>
            <a:endParaRPr lang="ru-RU" sz="2400" dirty="0"/>
          </a:p>
        </p:txBody>
      </p:sp>
      <p:pic>
        <p:nvPicPr>
          <p:cNvPr id="72706" name="Picture 2" descr="http://static.365info.kz/uploads/2014/09/1409725755_511835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49" y="1842061"/>
            <a:ext cx="5849215" cy="3636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Религиозный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 fontScale="77500" lnSpcReduction="20000"/>
          </a:bodyPr>
          <a:lstStyle/>
          <a:p>
            <a:pPr indent="228600" algn="just">
              <a:buNone/>
            </a:pPr>
            <a:r>
              <a:rPr lang="ru-RU" sz="3200" dirty="0" smtClean="0"/>
              <a:t>Проявляется в нетерпимости к представителям других </a:t>
            </a:r>
            <a:r>
              <a:rPr lang="ru-RU" sz="3200" dirty="0" err="1" smtClean="0"/>
              <a:t>конфессий</a:t>
            </a:r>
            <a:r>
              <a:rPr lang="ru-RU" sz="3200" dirty="0" smtClean="0"/>
              <a:t> или жестком противоборстве в рамках одной </a:t>
            </a:r>
            <a:r>
              <a:rPr lang="ru-RU" sz="3200" dirty="0" err="1" smtClean="0"/>
              <a:t>конфессии</a:t>
            </a:r>
            <a:r>
              <a:rPr lang="ru-RU" sz="3200" dirty="0" smtClean="0"/>
              <a:t> (например, соперничество суннитов и шиитов в Исламе).</a:t>
            </a:r>
          </a:p>
          <a:p>
            <a:pPr indent="228600" algn="just">
              <a:buNone/>
            </a:pPr>
            <a:r>
              <a:rPr lang="ru-RU" sz="3200" dirty="0" smtClean="0"/>
              <a:t>Мировые религии, такие как христианство, ислам, буддизм, большинство национальных религий, интегрировались в пространство демократического правового государства и приняли принцип толерантности. </a:t>
            </a:r>
            <a:endParaRPr lang="ru-RU" sz="3200" b="1" dirty="0" smtClean="0"/>
          </a:p>
          <a:p>
            <a:pPr indent="228600" algn="just">
              <a:buNone/>
            </a:pPr>
            <a:r>
              <a:rPr lang="ru-RU" sz="3200" b="1" i="1" dirty="0" smtClean="0"/>
              <a:t>Религиозный экстремизм</a:t>
            </a:r>
            <a:r>
              <a:rPr lang="ru-RU" sz="3200" dirty="0" smtClean="0"/>
              <a:t> ‒ это деятельность тех религиозных объединений и групп, которые не признают данный принцип,  переносят вопросы веры из личностного в общественное и политическое.</a:t>
            </a:r>
            <a:endParaRPr lang="ru-RU" sz="2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Теократия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575581"/>
            <a:ext cx="5598941" cy="486742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800" dirty="0" smtClean="0"/>
              <a:t>тип общественного устройства, при котором господствующей идеологией является религия, регламентирующая основные сферы его жизнедеятельности, а легитимация власти базируется на ее сакрализации и на вере в ее божественное происхождение</a:t>
            </a:r>
            <a:endParaRPr lang="ru-RU" sz="2800" dirty="0"/>
          </a:p>
        </p:txBody>
      </p:sp>
      <p:pic>
        <p:nvPicPr>
          <p:cNvPr id="73730" name="Picture 2" descr="http://ic.pics.livejournal.com/skif_tag/19770500/5565785/556578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7118" y="1989723"/>
            <a:ext cx="5802693" cy="3852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58" y="1832149"/>
            <a:ext cx="11124200" cy="4310743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Для религиозного экстремиста вопрос веры есть вопрос власти в том смысле, что для спасения заблудших можно и нужно построить «подлинное государство», в котором не будет иноверцев. Тем самым осуществится высшая цель.</a:t>
            </a:r>
            <a:endParaRPr lang="ru-RU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Ваххабизм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575581"/>
            <a:ext cx="5598941" cy="486742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800" b="1" i="1" dirty="0" smtClean="0"/>
              <a:t>Ваххабизм</a:t>
            </a:r>
            <a:r>
              <a:rPr lang="ru-RU" sz="2800" dirty="0" smtClean="0"/>
              <a:t> ‒ это секта ислама, стержнем которой выступают строгое единобожие и осуждение поклонения кому бы то ни было, кроме Бога. </a:t>
            </a:r>
            <a:endParaRPr lang="ru-RU" sz="2800" b="1" dirty="0"/>
          </a:p>
        </p:txBody>
      </p:sp>
      <p:pic>
        <p:nvPicPr>
          <p:cNvPr id="74754" name="Picture 2" descr="http://1.evrazia.org.e3.gfns.ru/site/img_a/1727_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4172" y="1770771"/>
            <a:ext cx="5256000" cy="3942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Истоки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332" y="1689463"/>
            <a:ext cx="5312834" cy="45981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«Десять казней египетских» </a:t>
            </a:r>
          </a:p>
          <a:p>
            <a:pPr indent="228600" algn="just">
              <a:buNone/>
            </a:pPr>
            <a:r>
              <a:rPr lang="ru-RU" dirty="0" smtClean="0"/>
              <a:t>В рамках которых были применены биологические, бактериологические, экологические, химические и другие средства массового поражения. </a:t>
            </a:r>
          </a:p>
          <a:p>
            <a:pPr indent="228600" algn="just">
              <a:buNone/>
            </a:pPr>
            <a:r>
              <a:rPr lang="ru-RU" dirty="0" smtClean="0"/>
              <a:t>Делалось это для устрашения египетского фараона, державшего, как следует из Ветхого завета, в рабстве еврейский этнос. Эти действия, как отмечается Ветхим заветом, проведенные Моисеем и Аароном были осуществлены с целью освобождения «детей </a:t>
            </a:r>
            <a:r>
              <a:rPr lang="ru-RU" dirty="0" err="1" smtClean="0"/>
              <a:t>Израилевых</a:t>
            </a:r>
            <a:r>
              <a:rPr lang="ru-RU" dirty="0" smtClean="0"/>
              <a:t>», </a:t>
            </a:r>
            <a:endParaRPr lang="ru-RU" dirty="0"/>
          </a:p>
        </p:txBody>
      </p:sp>
      <p:pic>
        <p:nvPicPr>
          <p:cNvPr id="1026" name="Picture 2" descr="maxres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9858" y="1936650"/>
            <a:ext cx="5255043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004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Ваххабизм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575581"/>
            <a:ext cx="5598941" cy="4867422"/>
          </a:xfrm>
        </p:spPr>
        <p:txBody>
          <a:bodyPr>
            <a:normAutofit fontScale="92500" lnSpcReduction="10000"/>
          </a:bodyPr>
          <a:lstStyle/>
          <a:p>
            <a:pPr indent="228600" algn="just">
              <a:buNone/>
            </a:pPr>
            <a:r>
              <a:rPr lang="ru-RU" sz="2800" dirty="0" smtClean="0"/>
              <a:t>В России ваххабизм как экстремистская идеология предъявлен прежде всего в </a:t>
            </a:r>
            <a:r>
              <a:rPr lang="ru-RU" sz="2800" dirty="0" err="1" smtClean="0"/>
              <a:t>Северо-Кавказском</a:t>
            </a:r>
            <a:r>
              <a:rPr lang="ru-RU" sz="2800" dirty="0" smtClean="0"/>
              <a:t> и Южном федеральных округах. </a:t>
            </a:r>
          </a:p>
          <a:p>
            <a:pPr indent="228600" algn="just">
              <a:buNone/>
            </a:pPr>
            <a:r>
              <a:rPr lang="ru-RU" sz="2800" dirty="0" smtClean="0"/>
              <a:t>Вместе с тем в последние годы отмечается значительное расширение географии религиозного экстремизма ваххабитского толка. </a:t>
            </a:r>
            <a:endParaRPr lang="ru-RU" sz="2800" b="1" dirty="0"/>
          </a:p>
        </p:txBody>
      </p:sp>
      <p:pic>
        <p:nvPicPr>
          <p:cNvPr id="76802" name="Picture 2" descr="http://www.stihi.ru/pics/2013/12/02/7589.jpg"/>
          <p:cNvPicPr>
            <a:picLocks noChangeAspect="1" noChangeArrowheads="1"/>
          </p:cNvPicPr>
          <p:nvPr/>
        </p:nvPicPr>
        <p:blipFill>
          <a:blip r:embed="rId2" cstate="print"/>
          <a:srcRect l="16520"/>
          <a:stretch>
            <a:fillRect/>
          </a:stretch>
        </p:blipFill>
        <p:spPr bwMode="auto">
          <a:xfrm>
            <a:off x="6035040" y="1738214"/>
            <a:ext cx="5608017" cy="3780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0" y="217714"/>
            <a:ext cx="9804517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Решение Верховного Суда Российской Федерации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575581"/>
            <a:ext cx="11605846" cy="4867422"/>
          </a:xfrm>
        </p:spPr>
        <p:txBody>
          <a:bodyPr>
            <a:normAutofit fontScale="77500" lnSpcReduction="20000"/>
          </a:bodyPr>
          <a:lstStyle/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от 14 февраля 2003 г., в соответствии с которым деятельность ряда исламских религиозных организаций (преимущественно ваххабитского толка) была признана террористическое и запрещена на территории РФ. </a:t>
            </a:r>
            <a:endParaRPr lang="en-US" sz="2800" dirty="0" smtClean="0"/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 К числу этих организаций относятся: 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«Высший Военный </a:t>
            </a:r>
            <a:r>
              <a:rPr lang="ru-RU" sz="2800" dirty="0" err="1" smtClean="0"/>
              <a:t>Маджлисуль</a:t>
            </a:r>
            <a:r>
              <a:rPr lang="ru-RU" sz="2800" dirty="0" smtClean="0"/>
              <a:t> Шура Объединенных сил </a:t>
            </a:r>
            <a:r>
              <a:rPr lang="ru-RU" sz="2800" dirty="0" err="1" smtClean="0"/>
              <a:t>мецжахедов</a:t>
            </a:r>
            <a:r>
              <a:rPr lang="ru-RU" sz="2800" dirty="0" smtClean="0"/>
              <a:t> Кавказа»,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 «Конгресс народов Ичкерии и Дагестана», 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«База» («Аль-Каида»), «</a:t>
            </a:r>
            <a:r>
              <a:rPr lang="ru-RU" sz="2800" dirty="0" err="1" smtClean="0"/>
              <a:t>Асбат</a:t>
            </a:r>
            <a:r>
              <a:rPr lang="ru-RU" sz="2800" dirty="0" smtClean="0"/>
              <a:t> </a:t>
            </a:r>
            <a:r>
              <a:rPr lang="ru-RU" sz="2800" dirty="0" err="1" smtClean="0"/>
              <a:t>аль-Ансар</a:t>
            </a:r>
            <a:r>
              <a:rPr lang="ru-RU" sz="2800" dirty="0" smtClean="0"/>
              <a:t>», «Священная война» («Аль- Джихад» или «Египетский исламский джихад»),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«Братья мусульмане» («</a:t>
            </a:r>
            <a:r>
              <a:rPr lang="ru-RU" sz="2800" dirty="0" err="1" smtClean="0"/>
              <a:t>АльИхван</a:t>
            </a:r>
            <a:r>
              <a:rPr lang="ru-RU" sz="2800" dirty="0" smtClean="0"/>
              <a:t> </a:t>
            </a:r>
            <a:r>
              <a:rPr lang="ru-RU" sz="2800" dirty="0" err="1" smtClean="0"/>
              <a:t>аль-Муслимун</a:t>
            </a:r>
            <a:r>
              <a:rPr lang="ru-RU" sz="2800" dirty="0" smtClean="0"/>
              <a:t>»), 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«Партия исламского освобождения» («</a:t>
            </a:r>
            <a:r>
              <a:rPr lang="ru-RU" sz="2800" dirty="0" err="1" smtClean="0"/>
              <a:t>Хизб-ут</a:t>
            </a:r>
            <a:r>
              <a:rPr lang="ru-RU" sz="2800" dirty="0" smtClean="0"/>
              <a:t>- </a:t>
            </a:r>
            <a:r>
              <a:rPr lang="ru-RU" sz="2800" dirty="0" err="1" smtClean="0"/>
              <a:t>Тахрир</a:t>
            </a:r>
            <a:r>
              <a:rPr lang="ru-RU" sz="2800" dirty="0" smtClean="0"/>
              <a:t> </a:t>
            </a:r>
            <a:r>
              <a:rPr lang="ru-RU" sz="2800" dirty="0" err="1" smtClean="0"/>
              <a:t>аль-Ислами</a:t>
            </a:r>
            <a:r>
              <a:rPr lang="ru-RU" sz="2800" dirty="0" smtClean="0"/>
              <a:t>»), 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«</a:t>
            </a:r>
            <a:r>
              <a:rPr lang="ru-RU" sz="2800" dirty="0" err="1" smtClean="0"/>
              <a:t>Лашкар-И-Тайба</a:t>
            </a:r>
            <a:r>
              <a:rPr lang="ru-RU" sz="2800" dirty="0" smtClean="0"/>
              <a:t>», «Исламская группа» («</a:t>
            </a:r>
            <a:r>
              <a:rPr lang="ru-RU" sz="2800" dirty="0" err="1" smtClean="0"/>
              <a:t>Джамаат-и-Ислами</a:t>
            </a:r>
            <a:r>
              <a:rPr lang="ru-RU" sz="2800" dirty="0" smtClean="0"/>
              <a:t>»), 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«Движение Талибан» и ряд других.</a:t>
            </a:r>
            <a:endParaRPr lang="ru-RU" sz="2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972" y="217714"/>
            <a:ext cx="9818585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Решение Верховного Суда Российской Федерации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575581"/>
            <a:ext cx="11605846" cy="4867422"/>
          </a:xfrm>
        </p:spPr>
        <p:txBody>
          <a:bodyPr>
            <a:normAutofit/>
          </a:bodyPr>
          <a:lstStyle/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от 29 декабря 2014 г., была признана террористической деятельность : 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"Исламское государство" (другие названия: "Исламское Государство Ирака и Сирии", "Исламское Государство Ирака и Леванта", "Исламское Государство Ирака и </a:t>
            </a:r>
            <a:r>
              <a:rPr lang="ru-RU" sz="2800" dirty="0" err="1" smtClean="0"/>
              <a:t>Шама</a:t>
            </a:r>
            <a:r>
              <a:rPr lang="ru-RU" sz="2800" dirty="0" smtClean="0"/>
              <a:t>"); 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Джебхат</a:t>
            </a:r>
            <a:r>
              <a:rPr lang="ru-RU" sz="2800" dirty="0" smtClean="0"/>
              <a:t> </a:t>
            </a:r>
            <a:r>
              <a:rPr lang="ru-RU" sz="2800" dirty="0" err="1" smtClean="0"/>
              <a:t>ан-Нусра</a:t>
            </a:r>
            <a:r>
              <a:rPr lang="ru-RU" sz="2800" dirty="0" smtClean="0"/>
              <a:t> (Фронт победы) (другие названия: "</a:t>
            </a:r>
            <a:r>
              <a:rPr lang="ru-RU" sz="2800" dirty="0" err="1" smtClean="0"/>
              <a:t>Джабха</a:t>
            </a:r>
            <a:r>
              <a:rPr lang="ru-RU" sz="2800" dirty="0" smtClean="0"/>
              <a:t> </a:t>
            </a:r>
            <a:r>
              <a:rPr lang="ru-RU" sz="2800" dirty="0" err="1" smtClean="0"/>
              <a:t>аль-Нусра</a:t>
            </a:r>
            <a:r>
              <a:rPr lang="ru-RU" sz="2800" dirty="0" smtClean="0"/>
              <a:t> </a:t>
            </a:r>
            <a:r>
              <a:rPr lang="ru-RU" sz="2800" dirty="0" err="1" smtClean="0"/>
              <a:t>ли-Ахль</a:t>
            </a:r>
            <a:r>
              <a:rPr lang="ru-RU" sz="2800" dirty="0" smtClean="0"/>
              <a:t> </a:t>
            </a:r>
            <a:r>
              <a:rPr lang="ru-RU" sz="2800" dirty="0" err="1" smtClean="0"/>
              <a:t>аш-Шам</a:t>
            </a:r>
            <a:r>
              <a:rPr lang="ru-RU" sz="2800" dirty="0" smtClean="0"/>
              <a:t>" (Фронт поддержки Великой Сирии). </a:t>
            </a:r>
            <a:endParaRPr lang="ru-RU" sz="2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363" y="217714"/>
            <a:ext cx="9945194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Решение Верховного Суда Российской Федерации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575581"/>
            <a:ext cx="11605846" cy="4867422"/>
          </a:xfrm>
        </p:spPr>
        <p:txBody>
          <a:bodyPr>
            <a:normAutofit fontScale="70000" lnSpcReduction="20000"/>
          </a:bodyPr>
          <a:lstStyle/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признаны экстремистскими и запрещены религиозные организации:</a:t>
            </a:r>
            <a:endParaRPr lang="ru-RU" sz="2800" b="1" dirty="0" smtClean="0"/>
          </a:p>
          <a:p>
            <a:pPr lvl="0" indent="228600" algn="just">
              <a:spcBef>
                <a:spcPts val="600"/>
              </a:spcBef>
            </a:pPr>
            <a:r>
              <a:rPr lang="ru-RU" sz="2800" dirty="0" smtClean="0"/>
              <a:t>Краснодарская Православная Славянская община «ВЕК РА» (Ведической Культуры Российских Ариев) Скифской Веси </a:t>
            </a:r>
            <a:r>
              <a:rPr lang="ru-RU" sz="2800" dirty="0" err="1" smtClean="0"/>
              <a:t>Рассении</a:t>
            </a:r>
            <a:r>
              <a:rPr lang="ru-RU" sz="2800" dirty="0" smtClean="0"/>
              <a:t>; признана экстремистской решением Краснодарского краевого суда от 5 октября 2006 г. о запрете деятельности,</a:t>
            </a:r>
            <a:endParaRPr lang="ru-RU" sz="2800" b="1" dirty="0" smtClean="0"/>
          </a:p>
          <a:p>
            <a:pPr lvl="0" indent="228600" algn="just">
              <a:spcBef>
                <a:spcPts val="600"/>
              </a:spcBef>
            </a:pPr>
            <a:r>
              <a:rPr lang="ru-RU" sz="2800" dirty="0" err="1" smtClean="0"/>
              <a:t>Асгардская</a:t>
            </a:r>
            <a:r>
              <a:rPr lang="ru-RU" sz="2800" dirty="0" smtClean="0"/>
              <a:t> Славянская Община Духовного Управления </a:t>
            </a:r>
            <a:r>
              <a:rPr lang="ru-RU" sz="2800" dirty="0" err="1" smtClean="0"/>
              <a:t>Асгардской</a:t>
            </a:r>
            <a:r>
              <a:rPr lang="ru-RU" sz="2800" dirty="0" smtClean="0"/>
              <a:t> Веси </a:t>
            </a:r>
            <a:r>
              <a:rPr lang="ru-RU" sz="2800" dirty="0" err="1" smtClean="0"/>
              <a:t>Беловодья</a:t>
            </a:r>
            <a:r>
              <a:rPr lang="ru-RU" sz="2800" dirty="0" smtClean="0"/>
              <a:t> Древнерусской </a:t>
            </a:r>
            <a:r>
              <a:rPr lang="ru-RU" sz="2800" dirty="0" err="1" smtClean="0"/>
              <a:t>Инглиистической</a:t>
            </a:r>
            <a:r>
              <a:rPr lang="ru-RU" sz="2800" dirty="0" smtClean="0"/>
              <a:t> церкви Православных </a:t>
            </a:r>
            <a:r>
              <a:rPr lang="ru-RU" sz="2800" dirty="0" err="1" smtClean="0"/>
              <a:t>Староверов-Инглингов</a:t>
            </a:r>
            <a:r>
              <a:rPr lang="ru-RU" sz="2800" dirty="0" smtClean="0"/>
              <a:t>; признана экстремистской решением Омского областного суда от 30 апреля 2004 г. о ликвидации;</a:t>
            </a:r>
            <a:endParaRPr lang="ru-RU" sz="2800" b="1" dirty="0" smtClean="0"/>
          </a:p>
          <a:p>
            <a:pPr lvl="0" indent="228600" algn="just">
              <a:spcBef>
                <a:spcPts val="600"/>
              </a:spcBef>
            </a:pPr>
            <a:r>
              <a:rPr lang="ru-RU" sz="2800" dirty="0" smtClean="0"/>
              <a:t>Славянская Община Капища Веды Перуна Духовного Управления </a:t>
            </a:r>
            <a:r>
              <a:rPr lang="ru-RU" sz="2800" dirty="0" err="1" smtClean="0"/>
              <a:t>Асгардской</a:t>
            </a:r>
            <a:r>
              <a:rPr lang="ru-RU" sz="2800" dirty="0" smtClean="0"/>
              <a:t> Веси </a:t>
            </a:r>
            <a:r>
              <a:rPr lang="ru-RU" sz="2800" dirty="0" err="1" smtClean="0"/>
              <a:t>Беловодья</a:t>
            </a:r>
            <a:r>
              <a:rPr lang="ru-RU" sz="2800" dirty="0" smtClean="0"/>
              <a:t> Древнерусской </a:t>
            </a:r>
            <a:r>
              <a:rPr lang="ru-RU" sz="2800" dirty="0" err="1" smtClean="0"/>
              <a:t>Инглиистической</a:t>
            </a:r>
            <a:r>
              <a:rPr lang="ru-RU" sz="2800" dirty="0" smtClean="0"/>
              <a:t> церкви Православных </a:t>
            </a:r>
            <a:r>
              <a:rPr lang="ru-RU" sz="2800" dirty="0" err="1" smtClean="0"/>
              <a:t>Староверов-Инглингов</a:t>
            </a:r>
            <a:r>
              <a:rPr lang="ru-RU" sz="2800" dirty="0" smtClean="0"/>
              <a:t>; признана экстремистской решением Омского областного суда от 30 апреля 2004 г. о ликвидации;</a:t>
            </a:r>
            <a:endParaRPr lang="ru-RU" sz="2800" b="1" dirty="0" smtClean="0"/>
          </a:p>
          <a:p>
            <a:pPr indent="228600" algn="just">
              <a:spcBef>
                <a:spcPts val="600"/>
              </a:spcBef>
            </a:pPr>
            <a:r>
              <a:rPr lang="ru-RU" sz="2800" dirty="0" smtClean="0"/>
              <a:t>Мужская Духовная Семинария Духовное Учреждение профессионального религиозного образования Древнерусской </a:t>
            </a:r>
            <a:r>
              <a:rPr lang="ru-RU" sz="2800" dirty="0" err="1" smtClean="0"/>
              <a:t>Инглиистической</a:t>
            </a:r>
            <a:r>
              <a:rPr lang="ru-RU" sz="2800" dirty="0" smtClean="0"/>
              <a:t> Церкви Православных </a:t>
            </a:r>
            <a:r>
              <a:rPr lang="ru-RU" sz="2800" dirty="0" err="1" smtClean="0"/>
              <a:t>Староверов-Инглингов</a:t>
            </a:r>
            <a:r>
              <a:rPr lang="ru-RU" sz="2800" dirty="0" smtClean="0"/>
              <a:t>; признана экстремистской решением Омского областного суда от 30 апреля 2004 г. о ликвидации.</a:t>
            </a:r>
            <a:endParaRPr lang="ru-RU" sz="2800" b="1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575581"/>
            <a:ext cx="5950634" cy="486742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 smtClean="0"/>
              <a:t>псевдохристианской</a:t>
            </a:r>
            <a:r>
              <a:rPr lang="ru-RU" sz="2400" dirty="0" smtClean="0"/>
              <a:t> направленности</a:t>
            </a:r>
          </a:p>
          <a:p>
            <a:r>
              <a:rPr lang="ru-RU" sz="2400" dirty="0" err="1" smtClean="0"/>
              <a:t>псевдовосточной</a:t>
            </a:r>
            <a:r>
              <a:rPr lang="ru-RU" sz="2400" dirty="0" smtClean="0"/>
              <a:t> направленности</a:t>
            </a:r>
          </a:p>
          <a:p>
            <a:r>
              <a:rPr lang="ru-RU" sz="2400" dirty="0" smtClean="0"/>
              <a:t>оккультное движение «</a:t>
            </a:r>
            <a:r>
              <a:rPr lang="ru-RU" sz="2400" dirty="0" err="1" smtClean="0"/>
              <a:t>Newage</a:t>
            </a:r>
            <a:r>
              <a:rPr lang="ru-RU" sz="2400" dirty="0" smtClean="0"/>
              <a:t>»</a:t>
            </a:r>
          </a:p>
          <a:p>
            <a:r>
              <a:rPr lang="ru-RU" sz="2400" dirty="0" smtClean="0"/>
              <a:t>общины </a:t>
            </a:r>
            <a:r>
              <a:rPr lang="ru-RU" sz="2400" dirty="0" err="1" smtClean="0"/>
              <a:t>неоязыческого</a:t>
            </a:r>
            <a:r>
              <a:rPr lang="ru-RU" sz="2400" dirty="0" smtClean="0"/>
              <a:t> толка</a:t>
            </a:r>
          </a:p>
          <a:p>
            <a:r>
              <a:rPr lang="ru-RU" sz="2400" dirty="0" smtClean="0"/>
              <a:t>магические учения, </a:t>
            </a:r>
            <a:r>
              <a:rPr lang="ru-RU" sz="2400" dirty="0" err="1" smtClean="0"/>
              <a:t>неошаманизм</a:t>
            </a:r>
            <a:endParaRPr lang="ru-RU" sz="2400" dirty="0" smtClean="0"/>
          </a:p>
          <a:p>
            <a:r>
              <a:rPr lang="ru-RU" sz="2400" dirty="0" smtClean="0"/>
              <a:t>культы </a:t>
            </a:r>
            <a:r>
              <a:rPr lang="ru-RU" sz="2400" dirty="0" err="1" smtClean="0"/>
              <a:t>сатанистской</a:t>
            </a:r>
            <a:r>
              <a:rPr lang="ru-RU" sz="2400" dirty="0" smtClean="0"/>
              <a:t> направленности</a:t>
            </a:r>
          </a:p>
          <a:p>
            <a:r>
              <a:rPr lang="ru-RU" sz="2400" dirty="0" smtClean="0"/>
              <a:t>коммерческие культы.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400" dirty="0" smtClean="0"/>
              <a:t>По информации МИД России   к  концу  2010  г.  в  стране  было  зарегистрировано  23,5  тыс. религиозных общин. </a:t>
            </a:r>
            <a:endParaRPr lang="ru-RU" sz="2400" dirty="0"/>
          </a:p>
        </p:txBody>
      </p:sp>
      <p:pic>
        <p:nvPicPr>
          <p:cNvPr id="77826" name="Picture 2" descr="http://www.newmartyros.ru/sites/default/files/Universitet/Religiovedenie/2015/06/01/3._totalitarnaya_sekta_vissari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424" y="1713914"/>
            <a:ext cx="5629946" cy="3816000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575581"/>
            <a:ext cx="5908431" cy="4867422"/>
          </a:xfrm>
        </p:spPr>
        <p:txBody>
          <a:bodyPr>
            <a:normAutofit/>
          </a:bodyPr>
          <a:lstStyle/>
          <a:p>
            <a:pPr indent="228600" algn="just">
              <a:spcBef>
                <a:spcPts val="600"/>
              </a:spcBef>
              <a:buNone/>
            </a:pPr>
            <a:r>
              <a:rPr lang="ru-RU" sz="2400" dirty="0" smtClean="0"/>
              <a:t>Религиозные  движения,  пришедшие  с  Запада  в  основном  более однородны, это, как  правило, многочисленные  ответвления  протестантизма. </a:t>
            </a:r>
          </a:p>
        </p:txBody>
      </p:sp>
      <p:pic>
        <p:nvPicPr>
          <p:cNvPr id="81922" name="Picture 2" descr="https://im2-tub-ru.yandex.net/i?id=fc5789c809fb55949769361423f77759&amp;n=33&amp;h=215&amp;w=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329" y="3842556"/>
            <a:ext cx="4243648" cy="2376000"/>
          </a:xfrm>
          <a:prstGeom prst="rect">
            <a:avLst/>
          </a:prstGeom>
          <a:noFill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288257" y="1629507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228600" algn="just" defTabSz="914400">
              <a:lnSpc>
                <a:spcPct val="120000"/>
              </a:lnSpc>
              <a:spcBef>
                <a:spcPts val="600"/>
              </a:spcBef>
            </a:pPr>
            <a:r>
              <a:rPr lang="ru-RU" sz="2400" dirty="0" smtClean="0"/>
              <a:t>Из </a:t>
            </a:r>
            <a:r>
              <a:rPr lang="ru-RU" sz="2400" dirty="0" err="1" smtClean="0"/>
              <a:t>восточно-азиатского</a:t>
            </a:r>
            <a:r>
              <a:rPr lang="ru-RU" sz="2400" dirty="0" smtClean="0"/>
              <a:t> региона в Россию приходит эклектика из буддизма, даосизма, конфуцианства, телесных практик Востока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24" name="Picture 4" descr="http://gifok.net/images/2015/04/29/i-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6893" y="3516704"/>
            <a:ext cx="4063371" cy="27360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Политический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575581"/>
            <a:ext cx="11704320" cy="4867422"/>
          </a:xfrm>
        </p:spPr>
        <p:txBody>
          <a:bodyPr>
            <a:normAutofit/>
          </a:bodyPr>
          <a:lstStyle/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отличается от других форм экстремизма (национального и религиозного) тем, что его основными составляющими элементами выступают субъекты политической деятельности, сама политическая деятельность, </a:t>
            </a:r>
            <a:r>
              <a:rPr lang="ru-RU" sz="2800" dirty="0" err="1" smtClean="0"/>
              <a:t>целеориентированная</a:t>
            </a:r>
            <a:r>
              <a:rPr lang="ru-RU" sz="2800" dirty="0" smtClean="0"/>
              <a:t> на достижение публичной власти, а также предметное </a:t>
            </a:r>
            <a:r>
              <a:rPr lang="ru-RU" sz="2800" dirty="0" err="1" smtClean="0"/>
              <a:t>конфликтогенное</a:t>
            </a:r>
            <a:r>
              <a:rPr lang="ru-RU" sz="2800" dirty="0" smtClean="0"/>
              <a:t> основание, предполагающее конкуренцию политических интересов различных </a:t>
            </a:r>
            <a:r>
              <a:rPr lang="ru-RU" sz="2800" dirty="0" err="1" smtClean="0"/>
              <a:t>этнонациональных</a:t>
            </a:r>
            <a:r>
              <a:rPr lang="ru-RU" sz="2800" dirty="0" smtClean="0"/>
              <a:t> и </a:t>
            </a:r>
            <a:r>
              <a:rPr lang="ru-RU" sz="2800" dirty="0" err="1" smtClean="0"/>
              <a:t>социокультурных</a:t>
            </a:r>
            <a:r>
              <a:rPr lang="ru-RU" sz="2800" dirty="0" smtClean="0"/>
              <a:t> групп. </a:t>
            </a:r>
            <a:endParaRPr lang="ru-RU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Политический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575581"/>
            <a:ext cx="5908431" cy="4867422"/>
          </a:xfrm>
        </p:spPr>
        <p:txBody>
          <a:bodyPr>
            <a:normAutofit/>
          </a:bodyPr>
          <a:lstStyle/>
          <a:p>
            <a:pPr indent="228600" algn="just">
              <a:spcBef>
                <a:spcPts val="600"/>
              </a:spcBef>
              <a:buNone/>
            </a:pPr>
            <a:r>
              <a:rPr lang="ru-RU" sz="2400" dirty="0" smtClean="0"/>
              <a:t>Происходит сращивание лидеров террористических  группировок с международным капиталом, эксплуатирующим природные ресурсы. Это вызывает анархию как внутри, так и за пределами стран, питает международную преступность.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400" dirty="0" smtClean="0"/>
              <a:t>Наиболее показательно это на примере территорий ,  контролируемых «ИГ».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288257" y="1629507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2946" name="Picture 2" descr="http://wsjournal.ru/wp-content/uploads/2015/12/Kak-igil-zarabativaet-na-siriiskoi-i-irakskoi-neft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8074" y="1955409"/>
            <a:ext cx="5905500" cy="368617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311" y="217714"/>
            <a:ext cx="9748246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Экстремизм, сформировавшийся под идеями демократии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575581"/>
            <a:ext cx="5908431" cy="4867422"/>
          </a:xfrm>
        </p:spPr>
        <p:txBody>
          <a:bodyPr>
            <a:normAutofit/>
          </a:bodyPr>
          <a:lstStyle/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Носителями его выступают страны традиционной либеральной демократии, прежде всего США. </a:t>
            </a:r>
          </a:p>
          <a:p>
            <a:pPr indent="228600" algn="just">
              <a:spcBef>
                <a:spcPts val="600"/>
              </a:spcBef>
              <a:buNone/>
            </a:pPr>
            <a:r>
              <a:rPr lang="ru-RU" sz="2800" dirty="0" smtClean="0"/>
              <a:t>В основе демократического экстремизма лежит все та же идея исключительности, исключительности ценностей либеральной демократии. 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288257" y="1629507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4994" name="Picture 2" descr="http://www.stroyip.ru/gallery/26.oct.2015.0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12888"/>
            <a:ext cx="6096000" cy="342900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Правый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575581"/>
            <a:ext cx="11465169" cy="4867422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sz="2800" dirty="0" smtClean="0"/>
              <a:t>Правый экстремизм представлен, прежде всего, фашистскими, ультранационалистическими, расистскими группами, партиями и движениями.</a:t>
            </a:r>
          </a:p>
          <a:p>
            <a:pPr indent="228600" algn="just">
              <a:buNone/>
            </a:pPr>
            <a:r>
              <a:rPr lang="ru-RU" sz="2800" dirty="0" smtClean="0"/>
              <a:t>Перечисленные группы с крайне консервативных позиций критикуют современное общество за «отсутствие порядка», «господство плутократии», «упадок нравов», «деградацию культуры», «</a:t>
            </a:r>
            <a:r>
              <a:rPr lang="ru-RU" sz="2800" dirty="0" err="1" smtClean="0"/>
              <a:t>засилие</a:t>
            </a:r>
            <a:r>
              <a:rPr lang="ru-RU" sz="2800" dirty="0" smtClean="0"/>
              <a:t> инородцев и иноверцев», «неконтролируемую эмиграцию» и т.п.</a:t>
            </a:r>
          </a:p>
          <a:p>
            <a:pPr indent="228600" algn="just">
              <a:buNone/>
            </a:pPr>
            <a:r>
              <a:rPr lang="ru-RU" sz="2800" dirty="0" smtClean="0"/>
              <a:t>Преодоление этих явлений связывается с утверждением авторитарных принципов общественного устройства.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288257" y="1629507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Истоки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8332" y="1689463"/>
            <a:ext cx="5312834" cy="45981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Секта </a:t>
            </a:r>
            <a:r>
              <a:rPr lang="ru-RU" sz="3200" dirty="0" err="1" smtClean="0"/>
              <a:t>сикариев</a:t>
            </a:r>
            <a:r>
              <a:rPr lang="ru-RU" sz="3200" dirty="0" smtClean="0"/>
              <a:t> </a:t>
            </a:r>
          </a:p>
          <a:p>
            <a:pPr indent="228600" algn="just">
              <a:buNone/>
            </a:pPr>
            <a:r>
              <a:rPr lang="ru-RU" sz="2400" dirty="0" err="1" smtClean="0"/>
              <a:t>Сикарии</a:t>
            </a:r>
            <a:r>
              <a:rPr lang="ru-RU" sz="2400" dirty="0" smtClean="0"/>
              <a:t> в переводе с латыни – «</a:t>
            </a:r>
            <a:r>
              <a:rPr lang="ru-RU" sz="2400" dirty="0" err="1" smtClean="0"/>
              <a:t>кинжальщики</a:t>
            </a:r>
            <a:r>
              <a:rPr lang="ru-RU" sz="2400" dirty="0" smtClean="0"/>
              <a:t>».  Секта действовала в начале I века нашей эры. </a:t>
            </a:r>
          </a:p>
          <a:p>
            <a:pPr indent="228600" algn="just">
              <a:buNone/>
            </a:pPr>
            <a:r>
              <a:rPr lang="ru-RU" sz="2400" dirty="0" smtClean="0"/>
              <a:t>Уничтожая имущество и убивая римлян, а также сочувствовавших им иудеев, </a:t>
            </a:r>
            <a:r>
              <a:rPr lang="ru-RU" sz="2400" dirty="0" err="1" smtClean="0"/>
              <a:t>сикарии</a:t>
            </a:r>
            <a:r>
              <a:rPr lang="ru-RU" sz="2400" dirty="0" smtClean="0"/>
              <a:t> надеялись освободить свои земли из-под владычества Римской империи</a:t>
            </a:r>
            <a:endParaRPr lang="ru-RU" sz="2400" dirty="0"/>
          </a:p>
        </p:txBody>
      </p:sp>
      <p:pic>
        <p:nvPicPr>
          <p:cNvPr id="2052" name="Picture 4" descr="http://static.diary.ru/userdir/1/4/8/8/1488349/79747542.jpg"/>
          <p:cNvPicPr>
            <a:picLocks noChangeAspect="1" noChangeArrowheads="1"/>
          </p:cNvPicPr>
          <p:nvPr/>
        </p:nvPicPr>
        <p:blipFill>
          <a:blip r:embed="rId3" cstate="print"/>
          <a:srcRect l="3706" r="3351"/>
          <a:stretch>
            <a:fillRect/>
          </a:stretch>
        </p:blipFill>
        <p:spPr bwMode="auto">
          <a:xfrm>
            <a:off x="6668086" y="2198443"/>
            <a:ext cx="5331656" cy="396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004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Неофашизм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489" y="1266092"/>
            <a:ext cx="6414868" cy="5176911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400" dirty="0" smtClean="0"/>
              <a:t>представляет собой деятельность организованных групп населения, политических партий и движений, массовое молодежное движение, направленное на возрождение идеалов фашизма, борющееся за расовую чистоту и утверждающее в жизни идеалы гитлеровского государства. </a:t>
            </a:r>
          </a:p>
          <a:p>
            <a:pPr indent="228600" algn="just">
              <a:buNone/>
            </a:pPr>
            <a:r>
              <a:rPr lang="ru-RU" sz="2400" dirty="0" smtClean="0"/>
              <a:t>Обязательной составляющей неофашизма является </a:t>
            </a:r>
            <a:r>
              <a:rPr lang="ru-RU" sz="2400" b="1" i="1" dirty="0" smtClean="0"/>
              <a:t>антисемитизм ‒ </a:t>
            </a:r>
            <a:r>
              <a:rPr lang="ru-RU" sz="2400" dirty="0" smtClean="0"/>
              <a:t>форма национальной нетерпимости, выражающаяся во враждебном отношении к евреям.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288257" y="1629507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6018" name="Picture 2" descr="http://maxpark.com/static/u/article_image/12/12/08/tmpn_LbRr.jpeg"/>
          <p:cNvPicPr>
            <a:picLocks noChangeAspect="1" noChangeArrowheads="1"/>
          </p:cNvPicPr>
          <p:nvPr/>
        </p:nvPicPr>
        <p:blipFill>
          <a:blip r:embed="rId2" cstate="print"/>
          <a:srcRect l="3753" r="6398"/>
          <a:stretch>
            <a:fillRect/>
          </a:stretch>
        </p:blipFill>
        <p:spPr bwMode="auto">
          <a:xfrm>
            <a:off x="6977575" y="1937825"/>
            <a:ext cx="5031545" cy="360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Скинхеды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7132" y="1519311"/>
            <a:ext cx="6414868" cy="5078436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400" dirty="0" smtClean="0"/>
              <a:t>Как </a:t>
            </a:r>
            <a:r>
              <a:rPr lang="ru-RU" sz="2400" dirty="0" err="1" smtClean="0"/>
              <a:t>субкультурная</a:t>
            </a:r>
            <a:r>
              <a:rPr lang="ru-RU" sz="2400" dirty="0" smtClean="0"/>
              <a:t> группа скинхеды зародились в Великобритании в 60-х годах XX в. </a:t>
            </a:r>
            <a:endParaRPr lang="en-US" sz="2400" dirty="0" smtClean="0"/>
          </a:p>
          <a:p>
            <a:pPr indent="228600" algn="just">
              <a:buNone/>
            </a:pPr>
            <a:r>
              <a:rPr lang="ru-RU" sz="2400" dirty="0" smtClean="0"/>
              <a:t>Изначально скинхеды позиционировали себя в качестве группировки малоимущей молодежи и свою расовую или этническую принадлежность не провозглашали. </a:t>
            </a:r>
            <a:endParaRPr lang="en-US" sz="2400" dirty="0" smtClean="0"/>
          </a:p>
          <a:p>
            <a:pPr indent="228600" algn="just">
              <a:buNone/>
            </a:pPr>
            <a:r>
              <a:rPr lang="ru-RU" sz="2400" dirty="0" smtClean="0"/>
              <a:t>Спустя десятилетие эта субкультура осуществила движение в сторону принятия в качестве идеологической базы идей неофашизма.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6020" name="Picture 4" descr="http://im1.kommersant.ru/Issues.photo/CORP/2009/07/31/KMO_088197_48562_1_t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215" y="1903241"/>
            <a:ext cx="4876800" cy="3895725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972" y="217714"/>
            <a:ext cx="9818585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Запрещенные правоэкстремистские организации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9" y="1519311"/>
            <a:ext cx="11394829" cy="5078436"/>
          </a:xfrm>
        </p:spPr>
        <p:txBody>
          <a:bodyPr>
            <a:noAutofit/>
          </a:bodyPr>
          <a:lstStyle/>
          <a:p>
            <a:pPr indent="228600" algn="just">
              <a:spcBef>
                <a:spcPts val="0"/>
              </a:spcBef>
              <a:buNone/>
            </a:pPr>
            <a:endParaRPr lang="ru-RU" sz="1400" dirty="0" smtClean="0"/>
          </a:p>
          <a:p>
            <a:pPr indent="228600" algn="just">
              <a:spcBef>
                <a:spcPts val="0"/>
              </a:spcBef>
              <a:buNone/>
            </a:pPr>
            <a:r>
              <a:rPr lang="ru-RU" sz="2200" dirty="0" smtClean="0"/>
              <a:t>Экстремистские националистические идеи были представлены, помимо них, мощными партиями и общественными движениями, такими как Русское национальное единство (РНЕ) и др. Среди других группировок экстремистского толка:</a:t>
            </a:r>
          </a:p>
          <a:p>
            <a:pPr indent="228600" algn="just">
              <a:spcBef>
                <a:spcPts val="0"/>
              </a:spcBef>
            </a:pPr>
            <a:r>
              <a:rPr lang="ru-RU" sz="2200" dirty="0" smtClean="0"/>
              <a:t>Межрегиональное объединение «Русский общенациональный союз»;</a:t>
            </a:r>
          </a:p>
          <a:p>
            <a:pPr indent="228600" algn="just">
              <a:spcBef>
                <a:spcPts val="0"/>
              </a:spcBef>
            </a:pPr>
            <a:r>
              <a:rPr lang="ru-RU" sz="2200" dirty="0" smtClean="0"/>
              <a:t>Межрегиональная общественная организация "Движение против нелегальной иммиграции";</a:t>
            </a:r>
          </a:p>
          <a:p>
            <a:pPr indent="228600" algn="just">
              <a:spcBef>
                <a:spcPts val="0"/>
              </a:spcBef>
            </a:pPr>
            <a:r>
              <a:rPr lang="ru-RU" sz="2200" dirty="0" smtClean="0"/>
              <a:t>Международное объединение «Кровь и Честь» («</a:t>
            </a:r>
            <a:r>
              <a:rPr lang="ru-RU" sz="2200" dirty="0" err="1" smtClean="0"/>
              <a:t>Blood</a:t>
            </a:r>
            <a:r>
              <a:rPr lang="ru-RU" sz="2200" dirty="0" smtClean="0"/>
              <a:t> </a:t>
            </a:r>
            <a:r>
              <a:rPr lang="ru-RU" sz="2200" dirty="0" err="1" smtClean="0"/>
              <a:t>and</a:t>
            </a:r>
            <a:r>
              <a:rPr lang="ru-RU" sz="2200" dirty="0" smtClean="0"/>
              <a:t> </a:t>
            </a:r>
            <a:r>
              <a:rPr lang="ru-RU" sz="2200" dirty="0" err="1" smtClean="0"/>
              <a:t>Honour</a:t>
            </a:r>
            <a:r>
              <a:rPr lang="ru-RU" sz="2200" dirty="0" smtClean="0"/>
              <a:t>/Combat18», «B&amp;H», «</a:t>
            </a:r>
            <a:r>
              <a:rPr lang="ru-RU" sz="2200" dirty="0" err="1" smtClean="0"/>
              <a:t>BandH</a:t>
            </a:r>
            <a:r>
              <a:rPr lang="ru-RU" sz="2200" dirty="0" smtClean="0"/>
              <a:t>»);</a:t>
            </a:r>
          </a:p>
          <a:p>
            <a:pPr indent="228600" algn="just">
              <a:spcBef>
                <a:spcPts val="0"/>
              </a:spcBef>
            </a:pPr>
            <a:r>
              <a:rPr lang="ru-RU" sz="2200" dirty="0" smtClean="0"/>
              <a:t>Общественное объединение (движение) «Омская организация общественного политического движения «Русское национальное единство»;</a:t>
            </a:r>
          </a:p>
          <a:p>
            <a:pPr indent="228600" algn="just">
              <a:spcBef>
                <a:spcPts val="0"/>
              </a:spcBef>
            </a:pPr>
            <a:r>
              <a:rPr lang="ru-RU" sz="2200" dirty="0" smtClean="0"/>
              <a:t>Межрегиональное общественное объединение «Северное Братство».  </a:t>
            </a:r>
            <a:endParaRPr lang="ru-RU" sz="2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215197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Левый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9" y="1519311"/>
            <a:ext cx="11338559" cy="5078436"/>
          </a:xfrm>
        </p:spPr>
        <p:txBody>
          <a:bodyPr>
            <a:noAutofit/>
          </a:bodyPr>
          <a:lstStyle/>
          <a:p>
            <a:pPr indent="228600" algn="just">
              <a:spcBef>
                <a:spcPts val="0"/>
              </a:spcBef>
              <a:buNone/>
            </a:pPr>
            <a:endParaRPr lang="ru-RU" sz="1400" dirty="0" smtClean="0"/>
          </a:p>
          <a:p>
            <a:pPr indent="228600" algn="just">
              <a:buNone/>
            </a:pPr>
            <a:r>
              <a:rPr lang="ru-RU" sz="2800" b="1" dirty="0" smtClean="0"/>
              <a:t>Идеология экстремизма крайне левого</a:t>
            </a:r>
            <a:r>
              <a:rPr lang="ru-RU" sz="2800" dirty="0" smtClean="0"/>
              <a:t> толка выступает против проводимой правительством политики в области социального обеспечения, экономических, военных и других реформ и находит отражение в деятельности групп анархистов (анархо-синдикалистов), «новых левых», «</a:t>
            </a:r>
            <a:r>
              <a:rPr lang="ru-RU" sz="2800" dirty="0" err="1" smtClean="0"/>
              <a:t>пролетаристов</a:t>
            </a:r>
            <a:r>
              <a:rPr lang="ru-RU" sz="2800" dirty="0" smtClean="0"/>
              <a:t>», «</a:t>
            </a:r>
            <a:r>
              <a:rPr lang="ru-RU" sz="2800" dirty="0" err="1" smtClean="0"/>
              <a:t>экологистов</a:t>
            </a:r>
            <a:r>
              <a:rPr lang="ru-RU" sz="2800" dirty="0" smtClean="0"/>
              <a:t>», которые на практике прибегают к насильственным формам.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17714"/>
            <a:ext cx="9621637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Параметры классификации Левого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9" y="1519311"/>
            <a:ext cx="11310423" cy="5078436"/>
          </a:xfrm>
        </p:spPr>
        <p:txBody>
          <a:bodyPr>
            <a:noAutofit/>
          </a:bodyPr>
          <a:lstStyle/>
          <a:p>
            <a:pPr indent="228600" algn="just">
              <a:spcBef>
                <a:spcPts val="0"/>
              </a:spcBef>
              <a:buNone/>
            </a:pPr>
            <a:endParaRPr lang="ru-RU" sz="1400" dirty="0" smtClean="0"/>
          </a:p>
          <a:p>
            <a:pPr indent="228600" algn="just">
              <a:buNone/>
            </a:pPr>
            <a:r>
              <a:rPr lang="ru-RU" sz="2800" b="1" dirty="0" smtClean="0"/>
              <a:t>Первый сценарий ‒ «Революция в метрополии»</a:t>
            </a:r>
            <a:r>
              <a:rPr lang="ru-RU" sz="2800" dirty="0" smtClean="0"/>
              <a:t> ‒ предполагает необходимость и возможность </a:t>
            </a:r>
            <a:r>
              <a:rPr lang="ru-RU" sz="2800" dirty="0" err="1" smtClean="0"/>
              <a:t>либертарного</a:t>
            </a:r>
            <a:r>
              <a:rPr lang="ru-RU" sz="2800" dirty="0" smtClean="0"/>
              <a:t> прорыва на территории самых обеспеченных, индустриально и промышленно развитых стран. </a:t>
            </a:r>
          </a:p>
          <a:p>
            <a:pPr indent="228600" algn="just">
              <a:buNone/>
            </a:pPr>
            <a:r>
              <a:rPr lang="ru-RU" sz="2800" dirty="0" smtClean="0"/>
              <a:t>В этом случае практика состоит в том, чтобы поддерживать любой ‒ профсоюзный, феминистский, экологический и т.д. ‒ протест, углублять всякое сопротивление, придавая локальному недовольству глобальный смысл, требовать до тех пор, пока система не будет дезорганизована требующим фронтом и не начнет разрушаться изнутри.</a:t>
            </a:r>
            <a:endParaRPr lang="ru-RU" sz="28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393" y="217714"/>
            <a:ext cx="9523163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Параметры классификации Левого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9" y="1519311"/>
            <a:ext cx="11408897" cy="5078436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700" dirty="0" smtClean="0"/>
              <a:t>Согласно второму сценарию левого экстремизма ‒ </a:t>
            </a:r>
            <a:r>
              <a:rPr lang="ru-RU" sz="2700" b="1" dirty="0" smtClean="0"/>
              <a:t>«Революция в странах периферии»</a:t>
            </a:r>
            <a:r>
              <a:rPr lang="ru-RU" sz="2700" dirty="0" smtClean="0"/>
              <a:t>, ‒ революция ожидается в третьем мире, где в обостренной форме сохранились все неустранимые противоречия между разными классами, а также между населением и открыто враждебным ему государством. </a:t>
            </a:r>
          </a:p>
          <a:p>
            <a:pPr indent="228600" algn="just">
              <a:buNone/>
            </a:pPr>
            <a:r>
              <a:rPr lang="ru-RU" sz="2700" dirty="0" smtClean="0"/>
              <a:t>Грядущая революция будет иметь характер планетарной гражданской войны. Вначале наиболее нищие, «дикие» и «аграрные» регионы третьего мира завоевывают себе относительную партизанскую автономию, оттуда революция двинется к большим городам, чтобы захватить центры промышленности и власти.</a:t>
            </a:r>
            <a:endParaRPr lang="ru-RU" sz="27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3599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8289" y="217714"/>
            <a:ext cx="9129268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Параметры классификации Левого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9" y="1519311"/>
            <a:ext cx="11437033" cy="5078436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800" b="1" dirty="0" smtClean="0"/>
              <a:t>Третий сценарий ‒ «Революция одиночек»</a:t>
            </a:r>
            <a:r>
              <a:rPr lang="ru-RU" sz="2800" dirty="0" smtClean="0"/>
              <a:t> ‒ предполагает освободительную борьбу одиночек. </a:t>
            </a:r>
          </a:p>
          <a:p>
            <a:pPr indent="228600" algn="just">
              <a:buNone/>
            </a:pPr>
            <a:r>
              <a:rPr lang="ru-RU" sz="2800" dirty="0" smtClean="0"/>
              <a:t>Максимум таких экстремистов ‒ поиск себе подобных и объединение в небольшие конспиративные альянсы, абсолютно непонятные и пугающие остальное общество, преследуемые государством, ведущие свою внутренне необходимую им священную войну.</a:t>
            </a:r>
            <a:endParaRPr lang="ru-RU" sz="28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Культура Левого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895" y="1519311"/>
            <a:ext cx="6246055" cy="5078436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400" dirty="0" smtClean="0"/>
              <a:t>Культура левого экстремизма есть контркультура. Она формируется на волне противостояния, отвержения и уничтожения прежней культуры. </a:t>
            </a:r>
            <a:endParaRPr lang="ru-RU" sz="2400" b="1" dirty="0" smtClean="0"/>
          </a:p>
          <a:p>
            <a:pPr indent="228600" algn="just">
              <a:buNone/>
            </a:pPr>
            <a:r>
              <a:rPr lang="ru-RU" sz="2400" dirty="0" smtClean="0"/>
              <a:t>В отличие от прежней культуры новая, по мнению левых экстремистов, должна была стать подлинно гуманистической, не сдерживающей и направляющей, а открытой и </a:t>
            </a:r>
            <a:r>
              <a:rPr lang="ru-RU" sz="2400" dirty="0" err="1" smtClean="0"/>
              <a:t>вседозволенной</a:t>
            </a:r>
            <a:r>
              <a:rPr lang="ru-RU" sz="2800" dirty="0" smtClean="0"/>
              <a:t>; в ней не может быть каких бы то ни было ограничений, сковывавших человека. </a:t>
            </a:r>
            <a:endParaRPr lang="ru-RU" sz="28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0116" name="Picture 4" descr="https://65.media.tumblr.com/305dd03156a21a56a80e2b2d1626c797/tumblr_mqsxf9o0ge1so5ik5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9932" y="1946983"/>
            <a:ext cx="4762500" cy="3686176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Радикальный феминизм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0985" y="1448973"/>
            <a:ext cx="7272997" cy="5078436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400" dirty="0" smtClean="0"/>
              <a:t>Утверждение особого места женщины в борьбе за освобождение и построение нового мира породило даже отдельное направление в левом экстремизме ‒ радикальный феминизм, представленный В. </a:t>
            </a:r>
            <a:r>
              <a:rPr lang="ru-RU" sz="2400" dirty="0" err="1" smtClean="0"/>
              <a:t>Соланс</a:t>
            </a:r>
            <a:r>
              <a:rPr lang="ru-RU" sz="2400" dirty="0" smtClean="0"/>
              <a:t>. </a:t>
            </a:r>
          </a:p>
          <a:p>
            <a:pPr indent="228600" algn="just">
              <a:buNone/>
            </a:pPr>
            <a:r>
              <a:rPr lang="ru-RU" sz="2400" dirty="0" smtClean="0"/>
              <a:t>Разочаровавшись в возможностях университетских и «редакционных» левых, особенно мужчин, В. </a:t>
            </a:r>
            <a:r>
              <a:rPr lang="ru-RU" sz="2400" dirty="0" err="1" smtClean="0"/>
              <a:t>Соланс</a:t>
            </a:r>
            <a:r>
              <a:rPr lang="ru-RU" sz="2400" dirty="0" smtClean="0"/>
              <a:t> начала пропаганду среди проституток. Она создает «общество полного уничтожения мужчин», раздает свой манифест на улицах и студенческих демонстрациях. </a:t>
            </a:r>
            <a:endParaRPr lang="ru-RU" sz="24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7282" name="Picture 2" descr="Картинки по запросу радикальный феминизм соланс картинки"/>
          <p:cNvPicPr>
            <a:picLocks noChangeAspect="1" noChangeArrowheads="1"/>
          </p:cNvPicPr>
          <p:nvPr/>
        </p:nvPicPr>
        <p:blipFill>
          <a:blip r:embed="rId3" cstate="print"/>
          <a:srcRect l="4393" t="3124" r="4890" b="1554"/>
          <a:stretch>
            <a:fillRect/>
          </a:stretch>
        </p:blipFill>
        <p:spPr bwMode="auto">
          <a:xfrm>
            <a:off x="1364566" y="1758462"/>
            <a:ext cx="2636964" cy="4068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Программный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197" y="1448973"/>
            <a:ext cx="10761785" cy="5078436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800" dirty="0" smtClean="0"/>
              <a:t>Облик </a:t>
            </a:r>
            <a:r>
              <a:rPr lang="ru-RU" sz="2800" b="1" dirty="0" smtClean="0"/>
              <a:t>программного экстремизма</a:t>
            </a:r>
            <a:r>
              <a:rPr lang="ru-RU" sz="2800" dirty="0" smtClean="0"/>
              <a:t> определяется типом идеологии и поставленной целью. </a:t>
            </a:r>
          </a:p>
          <a:p>
            <a:pPr indent="228600" algn="just">
              <a:buNone/>
            </a:pPr>
            <a:r>
              <a:rPr lang="ru-RU" sz="2800" dirty="0" smtClean="0"/>
              <a:t>Такой экстремизм характерен, например, для фашизма, прибегающего во имя осуществления своих политических целей к уничтожению противников и оппонентов или радикальному ограничению их прав.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Истоки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5724" y="1759802"/>
            <a:ext cx="6342520" cy="459812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dirty="0" smtClean="0"/>
              <a:t>Секта </a:t>
            </a:r>
            <a:r>
              <a:rPr lang="ru-RU" sz="3200" dirty="0" err="1" smtClean="0"/>
              <a:t>ассасинов</a:t>
            </a:r>
            <a:endParaRPr lang="ru-RU" sz="3200" dirty="0" smtClean="0"/>
          </a:p>
          <a:p>
            <a:pPr indent="228600" algn="just">
              <a:buNone/>
            </a:pPr>
            <a:r>
              <a:rPr lang="ru-RU" sz="2400" dirty="0" smtClean="0"/>
              <a:t>Основателем организации был Хасан ибн </a:t>
            </a:r>
            <a:r>
              <a:rPr lang="ru-RU" sz="2400" dirty="0" err="1" smtClean="0"/>
              <a:t>Сабба</a:t>
            </a:r>
            <a:r>
              <a:rPr lang="ru-RU" sz="2400" dirty="0" smtClean="0"/>
              <a:t>, превративший террор в хорошо продуманную стратегию, имевшую большой политический эффект. </a:t>
            </a:r>
          </a:p>
          <a:p>
            <a:pPr indent="228600" algn="just">
              <a:buNone/>
            </a:pPr>
            <a:r>
              <a:rPr lang="ru-RU" sz="2400" dirty="0" smtClean="0"/>
              <a:t>В рамках этой деятельности </a:t>
            </a:r>
            <a:r>
              <a:rPr lang="ru-RU" sz="2400" dirty="0" err="1" smtClean="0"/>
              <a:t>ассасины</a:t>
            </a:r>
            <a:r>
              <a:rPr lang="ru-RU" sz="2400" dirty="0" smtClean="0"/>
              <a:t> совершали набеги на Сирию, убивали префектов, губернаторов, калифов. В качестве оружия террора </a:t>
            </a:r>
            <a:r>
              <a:rPr lang="ru-RU" sz="2400" dirty="0" err="1" smtClean="0"/>
              <a:t>ассасины</a:t>
            </a:r>
            <a:r>
              <a:rPr lang="ru-RU" sz="2400" dirty="0" smtClean="0"/>
              <a:t> использовали только кинжал – как ритуальное орудие.</a:t>
            </a:r>
            <a:endParaRPr lang="ru-RU" sz="2400" dirty="0"/>
          </a:p>
        </p:txBody>
      </p:sp>
      <p:pic>
        <p:nvPicPr>
          <p:cNvPr id="2050" name="Picture 2" descr="http://look3.ru/templates/img/uploadsmall/20150710_1308391797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778" y="1972726"/>
            <a:ext cx="2972972" cy="3960000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004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Ситуационный </a:t>
            </a:r>
            <a:r>
              <a:rPr lang="ru-RU" dirty="0" smtClean="0"/>
              <a:t>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197" y="1448973"/>
            <a:ext cx="10761785" cy="5078436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endParaRPr lang="ru-RU" sz="2800" dirty="0" smtClean="0"/>
          </a:p>
          <a:p>
            <a:pPr indent="228600" algn="just">
              <a:buNone/>
            </a:pPr>
            <a:r>
              <a:rPr lang="ru-RU" sz="2800" dirty="0" smtClean="0"/>
              <a:t>вызывается положением субъекта, не оставляющим ему иных средств борьбы, кроме жестких. </a:t>
            </a:r>
          </a:p>
          <a:p>
            <a:pPr indent="228600" algn="just">
              <a:buNone/>
            </a:pPr>
            <a:r>
              <a:rPr lang="ru-RU" sz="2800" dirty="0" smtClean="0"/>
              <a:t>Он проявляется, например, в таких формах политической деятельности, как государственные перевороты и восстания.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Эмоциональный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197" y="1448973"/>
            <a:ext cx="10761785" cy="5078436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800" dirty="0" smtClean="0"/>
              <a:t>возникает как стихийная массовая реакция на то или иное событие или решение, резко изменяющее положение, в котором находится группа людей, и требующее ответного действия, но не дающее времени для его программирования или организации. </a:t>
            </a:r>
          </a:p>
          <a:p>
            <a:pPr indent="228600" algn="just">
              <a:buNone/>
            </a:pPr>
            <a:r>
              <a:rPr lang="ru-RU" sz="2800" dirty="0" smtClean="0"/>
              <a:t>Примером такого экстремизма являются бунты как стихийная ответная реакция, вызываемая действиями властей.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588" y="1448973"/>
            <a:ext cx="11240085" cy="50784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Экономический экстремизм</a:t>
            </a:r>
            <a:r>
              <a:rPr lang="ru-RU" sz="2800" dirty="0" smtClean="0"/>
              <a:t> направлен на уничтожение многообразия и установление какой-либо одной формы собственности либо полностью отказаться от государственного регулирования экономической сферы, резко сократить социальные расходы. </a:t>
            </a:r>
          </a:p>
          <a:p>
            <a:pPr>
              <a:buNone/>
            </a:pPr>
            <a:r>
              <a:rPr lang="ru-RU" sz="2800" b="1" dirty="0" smtClean="0"/>
              <a:t>Экологические экстремисты </a:t>
            </a:r>
            <a:r>
              <a:rPr lang="ru-RU" sz="2800" dirty="0" smtClean="0"/>
              <a:t>выступают против не только эффективной природоохранительной политики, но и научно-технического прогресса вообще, считая, что ликвидация неблагоприятных в экологическом отношении производств – единственный возможный путь улучшения качества окружающей среды. 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Молодежный экстремизм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588" y="1448973"/>
            <a:ext cx="11240085" cy="5078436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800" dirty="0" smtClean="0"/>
              <a:t>представляет собой социальное явление, свидетельствующее о наличии </a:t>
            </a:r>
            <a:r>
              <a:rPr lang="ru-RU" sz="2800" dirty="0" err="1" smtClean="0"/>
              <a:t>дисфункциональности</a:t>
            </a:r>
            <a:r>
              <a:rPr lang="ru-RU" sz="2800" dirty="0" smtClean="0"/>
              <a:t> в обществе, нарушениях в процессах социализации и социального развития молодежи. Очевидно, что под влиянием ряда субъективных и объективных факторов происходит отклонение экстремальных типов сознания молодежи и перерастание их в экстремистские установки. </a:t>
            </a:r>
          </a:p>
          <a:p>
            <a:pPr indent="228600" algn="just">
              <a:buNone/>
            </a:pPr>
            <a:r>
              <a:rPr lang="ru-RU" sz="2800" dirty="0" smtClean="0"/>
              <a:t>Данный социально-возрастной процесс универсален, в той или иной мере наличествует во всех развитых странах , в том числе и в России.</a:t>
            </a:r>
          </a:p>
          <a:p>
            <a:pPr indent="228600" algn="just">
              <a:buNone/>
            </a:pP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Причины Молодежного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588" y="1448973"/>
            <a:ext cx="11240085" cy="507843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изменение системы ценностных ориентиров, их дефицит и неоднозначность для разных слоев и представителей общества;</a:t>
            </a:r>
            <a:endParaRPr lang="ru-RU" sz="2800" b="1" dirty="0" smtClean="0"/>
          </a:p>
          <a:p>
            <a:pPr lvl="0"/>
            <a:r>
              <a:rPr lang="ru-RU" sz="2800" dirty="0" smtClean="0"/>
              <a:t>коренные изменения в экономической жизни страны, их противоречивый характер, усиление дифференциации населения по экономическому признаку;</a:t>
            </a:r>
            <a:endParaRPr lang="ru-RU" sz="2800" b="1" dirty="0" smtClean="0"/>
          </a:p>
          <a:p>
            <a:pPr lvl="0"/>
            <a:r>
              <a:rPr lang="ru-RU" sz="2800" dirty="0" smtClean="0"/>
              <a:t>пропаганду насилия и жестокости в СМИ, отсутствие четкой законодательной базы и мер ответственности в данной области;</a:t>
            </a:r>
            <a:endParaRPr lang="ru-RU" sz="2800" b="1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Причины Молодежного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588" y="1448973"/>
            <a:ext cx="11240085" cy="5078436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тенденцию к дегуманизации и деморализации в содержании многих видов искусства, которые проявляются, прежде всего, в принижении, деформации и разрушении образа человека;</a:t>
            </a:r>
            <a:endParaRPr lang="ru-RU" sz="2800" b="1" dirty="0" smtClean="0"/>
          </a:p>
          <a:p>
            <a:pPr lvl="0"/>
            <a:r>
              <a:rPr lang="ru-RU" sz="2800" dirty="0" smtClean="0"/>
              <a:t>в школьных учебниках истории, по мнению многих специалистов, история человечества рассматривается как история кровопролитных войн и завоеваний; </a:t>
            </a:r>
            <a:endParaRPr lang="ru-RU" sz="2800" b="1" dirty="0" smtClean="0"/>
          </a:p>
          <a:p>
            <a:pPr lvl="0"/>
            <a:r>
              <a:rPr lang="ru-RU" sz="2800" dirty="0" smtClean="0"/>
              <a:t>кризис института семьи и семейного воспитания, подавление индивидуальности и инициативности ребенка, подростка, молодого человека, неясность его роли в современном обществе и в семье.</a:t>
            </a:r>
            <a:endParaRPr lang="ru-RU" sz="2800" b="1" dirty="0" smtClean="0"/>
          </a:p>
          <a:p>
            <a:pPr indent="228600" algn="just">
              <a:buNone/>
            </a:pP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17714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 smtClean="0"/>
              <a:t>Социальная база Молодежного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588" y="1448973"/>
            <a:ext cx="11240085" cy="507843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dirty="0" smtClean="0"/>
              <a:t>Характеризуя социальную базу экстремизма, можно отметить, что экстремистские настроения участников молодежных движений наиболее активно проявляются</a:t>
            </a:r>
          </a:p>
          <a:p>
            <a:pPr lvl="0">
              <a:buNone/>
            </a:pPr>
            <a:r>
              <a:rPr lang="ru-RU" sz="2800" dirty="0" smtClean="0"/>
              <a:t> в </a:t>
            </a:r>
            <a:r>
              <a:rPr lang="ru-RU" sz="2800" dirty="0" err="1" smtClean="0"/>
              <a:t>гендерных</a:t>
            </a:r>
            <a:r>
              <a:rPr lang="ru-RU" sz="2800" dirty="0" smtClean="0"/>
              <a:t> группах — среди юношей; </a:t>
            </a:r>
          </a:p>
          <a:p>
            <a:pPr lvl="0">
              <a:buNone/>
            </a:pPr>
            <a:r>
              <a:rPr lang="ru-RU" sz="2800" dirty="0" smtClean="0"/>
              <a:t>по возрасту — в младших возрастных группах до 21 года; </a:t>
            </a:r>
          </a:p>
          <a:p>
            <a:pPr lvl="0">
              <a:buNone/>
            </a:pPr>
            <a:r>
              <a:rPr lang="ru-RU" sz="2800" dirty="0" smtClean="0"/>
              <a:t>по формам занятости среди работающей молодежи; </a:t>
            </a:r>
          </a:p>
          <a:p>
            <a:pPr lvl="0">
              <a:buNone/>
            </a:pPr>
            <a:r>
              <a:rPr lang="ru-RU" sz="2800" dirty="0" smtClean="0"/>
              <a:t>по сферам производства среди занятых в материальном производстве; </a:t>
            </a:r>
          </a:p>
          <a:p>
            <a:pPr lvl="0">
              <a:buNone/>
            </a:pPr>
            <a:r>
              <a:rPr lang="ru-RU" sz="2800" dirty="0" smtClean="0"/>
              <a:t>по категориям учащихся — среди студентов вузов.</a:t>
            </a:r>
            <a:endParaRPr lang="ru-RU" sz="2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851" y="217714"/>
            <a:ext cx="9635705" cy="132632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объективные факторы генезиса молодежного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588" y="1448973"/>
            <a:ext cx="11240085" cy="5078436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системные, не решаемые годами проблемы российского общества (коррупцию, резкое расслоение общества на богатых и бедных и т.д.);</a:t>
            </a:r>
            <a:endParaRPr lang="ru-RU" sz="2400" b="1" dirty="0" smtClean="0"/>
          </a:p>
          <a:p>
            <a:pPr lvl="0"/>
            <a:r>
              <a:rPr lang="ru-RU" sz="2400" dirty="0" smtClean="0"/>
              <a:t>падение духовно-нравственного уровня населения России вследствие «засилья» образцов массовой культуры, культа наживы, успеха, физической силы, гедонизма, «легких» денег;</a:t>
            </a:r>
            <a:endParaRPr lang="ru-RU" sz="2400" b="1" dirty="0" smtClean="0"/>
          </a:p>
          <a:p>
            <a:pPr lvl="0"/>
            <a:r>
              <a:rPr lang="ru-RU" sz="2400" dirty="0" smtClean="0"/>
              <a:t>дисбаланс системы социализации, воспитания, социального развития молодого поколения;</a:t>
            </a:r>
            <a:endParaRPr lang="ru-RU" sz="2400" b="1" dirty="0" smtClean="0"/>
          </a:p>
          <a:p>
            <a:pPr lvl="0"/>
            <a:r>
              <a:rPr lang="ru-RU" sz="2400" dirty="0" err="1" smtClean="0"/>
              <a:t>социо-коммуникативные</a:t>
            </a:r>
            <a:r>
              <a:rPr lang="ru-RU" sz="2400" dirty="0" smtClean="0"/>
              <a:t> изменения и становление глобального информационного общества, бурное развитие инновационных СМК, в первую очередь Интернета, что привело к практически полной потере контроля государства над процессом коммуникации с молодым поколением.</a:t>
            </a:r>
            <a:endParaRPr lang="ru-RU" sz="24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243" y="217714"/>
            <a:ext cx="9720111" cy="132632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субъективные факторы генезиса молодежного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588" y="1448973"/>
            <a:ext cx="11240085" cy="5078436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экстремальность как имманентное свойство сознания и поведения молодежи, в ряде случаев способное трансформироваться в экстремизм;</a:t>
            </a:r>
            <a:endParaRPr lang="ru-RU" sz="2400" b="1" dirty="0" smtClean="0"/>
          </a:p>
          <a:p>
            <a:pPr lvl="0"/>
            <a:r>
              <a:rPr lang="ru-RU" sz="2400" dirty="0" smtClean="0"/>
              <a:t>не сформировавшееся до конца сознание, </a:t>
            </a:r>
            <a:r>
              <a:rPr lang="ru-RU" sz="2400" dirty="0" err="1" smtClean="0"/>
              <a:t>социокультурный</a:t>
            </a:r>
            <a:r>
              <a:rPr lang="ru-RU" sz="2400" dirty="0" smtClean="0"/>
              <a:t> облик, в результате чего молодой человек рискует попасть под влияние идеологов экстремизма;</a:t>
            </a:r>
            <a:endParaRPr lang="ru-RU" sz="2400" b="1" dirty="0" smtClean="0"/>
          </a:p>
          <a:p>
            <a:pPr lvl="0"/>
            <a:r>
              <a:rPr lang="ru-RU" sz="2400" dirty="0" smtClean="0"/>
              <a:t>неустойчивый переходный социальный статус молодежи (во многих случаях отсутствие семьи, детей, престижной работы и т.п.), приводящий ее к мысли о том, что нечего терять;</a:t>
            </a:r>
            <a:endParaRPr lang="ru-RU" sz="2400" b="1" dirty="0" smtClean="0"/>
          </a:p>
          <a:p>
            <a:pPr lvl="0"/>
            <a:r>
              <a:rPr lang="ru-RU" sz="2400" dirty="0" smtClean="0"/>
              <a:t>инновационную активность, жажду новизны, поиск способов самореализации; к сожалению, участие в экстремистской деятельности в ряде случаев удовлетворяет данные потребности молодежи и др.</a:t>
            </a:r>
            <a:endParaRPr lang="ru-RU" sz="24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866226" y="1671710"/>
            <a:ext cx="5695071" cy="486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30056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/>
              <a:t>Основные положения документов стратегического планирования в сфере межнациональных отношений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Истоки экстремизма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573" y="1731667"/>
            <a:ext cx="5387925" cy="45981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Массовые расправы с еретиками Католической церковью</a:t>
            </a:r>
          </a:p>
          <a:p>
            <a:pPr indent="228600" algn="just">
              <a:buNone/>
            </a:pPr>
            <a:r>
              <a:rPr lang="ru-RU" sz="2400" dirty="0" smtClean="0"/>
              <a:t>По приговорам инквизиции в Европе за период с </a:t>
            </a:r>
            <a:r>
              <a:rPr lang="en-US" sz="2400" dirty="0" smtClean="0"/>
              <a:t>XV</a:t>
            </a:r>
            <a:r>
              <a:rPr lang="ru-RU" sz="2400" dirty="0" smtClean="0"/>
              <a:t> века до начала </a:t>
            </a:r>
            <a:r>
              <a:rPr lang="en-US" sz="2400" dirty="0" smtClean="0"/>
              <a:t>XIX</a:t>
            </a:r>
            <a:r>
              <a:rPr lang="ru-RU" sz="2400" dirty="0" smtClean="0"/>
              <a:t> столетия, по подсчетам историков, было уничтожено до 10 </a:t>
            </a:r>
            <a:r>
              <a:rPr lang="ru-RU" sz="2400" dirty="0" smtClean="0">
                <a:sym typeface="Symbol"/>
              </a:rPr>
              <a:t></a:t>
            </a:r>
            <a:r>
              <a:rPr lang="ru-RU" sz="2400" dirty="0" smtClean="0"/>
              <a:t> 12 миллионов человек, обвиненных в «ереси».</a:t>
            </a:r>
            <a:endParaRPr lang="ru-RU" sz="2400" dirty="0"/>
          </a:p>
        </p:txBody>
      </p:sp>
      <p:pic>
        <p:nvPicPr>
          <p:cNvPr id="55298" name="Picture 2" descr="http://www.aleksandrnovak.com/userfiles/medieval-England%20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623" y="2022231"/>
            <a:ext cx="5963294" cy="396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004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Уголовный кодекс Российской Федерации от 13 июня 1996 г. N 63-ФЗ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3795" y="1814732"/>
            <a:ext cx="10353762" cy="4515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Раздел X. Преступления против государственной власти</a:t>
            </a:r>
          </a:p>
          <a:p>
            <a:pPr>
              <a:buNone/>
            </a:pPr>
            <a:r>
              <a:rPr lang="ru-RU" dirty="0" smtClean="0"/>
              <a:t>Глава 29. Преступления против основ конституционного строя и безопасности государства</a:t>
            </a:r>
          </a:p>
          <a:p>
            <a:pPr>
              <a:buNone/>
            </a:pPr>
            <a:r>
              <a:rPr lang="ru-RU" b="1" dirty="0" smtClean="0"/>
              <a:t>Статья 277. Посягательство на жизнь государственного или общественного деятеля </a:t>
            </a:r>
          </a:p>
          <a:p>
            <a:pPr>
              <a:buNone/>
            </a:pPr>
            <a:r>
              <a:rPr lang="ru-RU" b="1" dirty="0" smtClean="0"/>
              <a:t>Статья 278. Насильственный захват власти или насильственное удержание власти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Статья 279. Вооруженный мятеж</a:t>
            </a:r>
          </a:p>
          <a:p>
            <a:pPr>
              <a:buNone/>
            </a:pPr>
            <a:r>
              <a:rPr lang="ru-RU" b="1" dirty="0" smtClean="0"/>
              <a:t>Статья 280. Публичные призывы к осуществлению экстремистской деятельности</a:t>
            </a:r>
          </a:p>
          <a:p>
            <a:pPr>
              <a:buNone/>
            </a:pPr>
            <a:r>
              <a:rPr lang="ru-RU" b="1" dirty="0" smtClean="0"/>
              <a:t>Статья 281. Диверсия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2363" y="609600"/>
            <a:ext cx="9945193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Уголовный кодекс Российской Федерации от 13 июня 1996 г. N 63-ФЗ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3795" y="1814732"/>
            <a:ext cx="10353762" cy="4515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Раздел X. Преступления против государственной власти</a:t>
            </a:r>
          </a:p>
          <a:p>
            <a:pPr>
              <a:buNone/>
            </a:pPr>
            <a:r>
              <a:rPr lang="ru-RU" b="1" dirty="0" smtClean="0"/>
              <a:t>Статья 282. Возбуждение ненависти либо вражды, а равно унижение человеческого достоинства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Статья 282.1. Организация экстремистского сообщества</a:t>
            </a:r>
          </a:p>
          <a:p>
            <a:pPr>
              <a:buNone/>
            </a:pPr>
            <a:r>
              <a:rPr lang="ru-RU" b="1" dirty="0" smtClean="0"/>
              <a:t>Статья 282.2. Организация деятельности экстремистской организации</a:t>
            </a:r>
          </a:p>
          <a:p>
            <a:pPr>
              <a:buNone/>
            </a:pPr>
            <a:r>
              <a:rPr lang="ru-RU" b="1" dirty="0" smtClean="0"/>
              <a:t>Статья 282.3. Финансирование экстремистской деятельности</a:t>
            </a:r>
          </a:p>
          <a:p>
            <a:pPr>
              <a:buNone/>
            </a:pPr>
            <a:r>
              <a:rPr lang="ru-RU" b="1" dirty="0" smtClean="0"/>
              <a:t>Статья 284.1. Осуществление деятельности на территории Российской Федерации иностранной или международной неправительственной организации, в отношении которой принято решение о признании нежелательной на территории Российской Федерации ее деятельности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295" y="609600"/>
            <a:ext cx="9959261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Уголовный кодекс Российской Федерации от 13 июня 1996 г. N 63-ФЗ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3795" y="1814732"/>
            <a:ext cx="10353762" cy="4515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Раздел XII. Преступления против мира и безопасности человечества</a:t>
            </a:r>
            <a:endParaRPr lang="ru-RU" dirty="0" smtClean="0"/>
          </a:p>
          <a:p>
            <a:r>
              <a:rPr lang="ru-RU" b="1" dirty="0" smtClean="0"/>
              <a:t>Глава 34. Преступления против мира и безопасности человечества</a:t>
            </a:r>
            <a:endParaRPr lang="ru-RU" dirty="0" smtClean="0"/>
          </a:p>
          <a:p>
            <a:r>
              <a:rPr lang="ru-RU" b="1" dirty="0" smtClean="0"/>
              <a:t>Статья 354. Публичные призывы к развязыванию агрессивной войны</a:t>
            </a:r>
            <a:endParaRPr lang="ru-RU" dirty="0" smtClean="0"/>
          </a:p>
          <a:p>
            <a:r>
              <a:rPr lang="ru-RU" b="1" dirty="0" smtClean="0"/>
              <a:t>Статья 354.1. Реабилитация нацизма </a:t>
            </a:r>
            <a:endParaRPr lang="ru-RU" dirty="0" smtClean="0"/>
          </a:p>
          <a:p>
            <a:r>
              <a:rPr lang="ru-RU" b="1" dirty="0" smtClean="0"/>
              <a:t>Статья 357. Геноцид </a:t>
            </a:r>
            <a:endParaRPr lang="ru-RU" dirty="0" smtClean="0"/>
          </a:p>
          <a:p>
            <a:r>
              <a:rPr lang="ru-RU" b="1" dirty="0" smtClean="0"/>
              <a:t>Статья 358. Экоцид</a:t>
            </a:r>
            <a:endParaRPr lang="ru-RU" dirty="0" smtClean="0"/>
          </a:p>
          <a:p>
            <a:r>
              <a:rPr lang="ru-RU" b="1" dirty="0" smtClean="0"/>
              <a:t>Статья 360. Нападение на лиц или учреждения, которые пользуются международной защитой</a:t>
            </a:r>
          </a:p>
          <a:p>
            <a:r>
              <a:rPr lang="ru-RU" b="1" dirty="0" smtClean="0"/>
              <a:t>Статья 361. Акт международного терроризма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634" y="609600"/>
            <a:ext cx="9888922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Указ Президента Российской Федерации от 07.05.2012 г. № 602</a:t>
            </a:r>
            <a:br>
              <a:rPr lang="ru-RU" dirty="0" smtClean="0"/>
            </a:br>
            <a:r>
              <a:rPr lang="ru-RU" dirty="0" smtClean="0"/>
              <a:t>Об обеспечении межнационального согласия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Вступил в силу с 7 мая 2012 года </a:t>
            </a:r>
          </a:p>
          <a:p>
            <a:pPr>
              <a:buNone/>
            </a:pPr>
            <a:r>
              <a:rPr lang="ru-RU" b="1" dirty="0" smtClean="0"/>
              <a:t> В целях  гармонизации  межнациональных  отношений,  укрепления единства   многонационального   народа   Российской   Федерации   и обеспечения   условий   для    его    полноправного        развития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</a:t>
            </a:r>
            <a:r>
              <a:rPr lang="ru-RU" dirty="0" smtClean="0"/>
              <a:t> о с т а </a:t>
            </a:r>
            <a:r>
              <a:rPr lang="ru-RU" dirty="0" err="1" smtClean="0"/>
              <a:t>н</a:t>
            </a:r>
            <a:r>
              <a:rPr lang="ru-RU" dirty="0" smtClean="0"/>
              <a:t> о в л я ю:</a:t>
            </a:r>
          </a:p>
          <a:p>
            <a:pPr>
              <a:buNone/>
            </a:pPr>
            <a:r>
              <a:rPr lang="ru-RU" dirty="0" smtClean="0"/>
              <a:t>     1. Администрации  Президента  Российской Федерации совместно с Правительством Российской Федерации:</a:t>
            </a:r>
          </a:p>
          <a:p>
            <a:pPr>
              <a:buNone/>
            </a:pPr>
            <a:r>
              <a:rPr lang="ru-RU" dirty="0" smtClean="0"/>
              <a:t>     а) до 1 июня 2012 г.  - подготовить предложения об образовании при  Президенте  Российской  Федерации  совета  по  межнациональным отношениям;</a:t>
            </a:r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b="1" dirty="0" smtClean="0"/>
              <a:t>до 1 декабря 2012 г.  - разработать и  утвердить  Стратегию государственной национальной политики Российской Федерации.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Указ Президента РФ от 19.12.2012 г. № 1666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dirty="0" smtClean="0"/>
              <a:t>О Стратегии государственной национальной политики Российской Федерации на период до 2025 года</a:t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r>
              <a:rPr lang="ru-RU" sz="2600" dirty="0" smtClean="0"/>
              <a:t>В   целях   координации   деятельности   федеральных   органов государственной власти, органов  государственной  власти  субъектов Российской  Федерации,  иных  государственных  органов  и   органов местного  самоуправления  в  сфере   государственной   национальной политики Российской  Федерации,  обеспечения  их  взаимодействия  с институтами гражданского общества  </a:t>
            </a:r>
            <a:r>
              <a:rPr lang="ru-RU" sz="2600" dirty="0" err="1" smtClean="0"/>
              <a:t>п</a:t>
            </a:r>
            <a:r>
              <a:rPr lang="ru-RU" sz="2600" dirty="0" smtClean="0"/>
              <a:t> о с т а </a:t>
            </a:r>
            <a:r>
              <a:rPr lang="ru-RU" sz="2600" dirty="0" err="1" smtClean="0"/>
              <a:t>н</a:t>
            </a:r>
            <a:r>
              <a:rPr lang="ru-RU" sz="2600" dirty="0" smtClean="0"/>
              <a:t> о в л я ю:</a:t>
            </a:r>
          </a:p>
          <a:p>
            <a:pPr>
              <a:buNone/>
            </a:pPr>
            <a:r>
              <a:rPr lang="ru-RU" sz="2600" dirty="0" smtClean="0"/>
              <a:t>1. Утвердить     прилагаемую     Стратегию     государственной национальной политики Российской Федерации на период до 2025 года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3551" y="609600"/>
            <a:ext cx="10114005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Т Р А Т Е Г И Я    государственной национальной политики Российской Федерации на период до 2025 года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Стратегия государственной национальной политики  Российской Федерации на период  до  2025 года  (далее  -  Стратегия) – система современных приоритетов, целей,  принципов,  основных  направлений, задач и механизмов реализации государственной национальной политики Российской Федерации.</a:t>
            </a:r>
          </a:p>
          <a:p>
            <a:pPr marL="514350" indent="-514350" algn="just">
              <a:buAutoNum type="romanUcPeriod"/>
            </a:pPr>
            <a:r>
              <a:rPr lang="ru-RU" dirty="0" smtClean="0"/>
              <a:t>Общие положения</a:t>
            </a:r>
          </a:p>
          <a:p>
            <a:pPr marL="514350" indent="-514350" algn="just">
              <a:buAutoNum type="romanUcPeriod"/>
            </a:pPr>
            <a:r>
              <a:rPr lang="ru-RU" b="1" dirty="0" smtClean="0"/>
              <a:t>Состояние межнациональных (межэтнических) отношений в  Российской Федерации</a:t>
            </a:r>
          </a:p>
          <a:p>
            <a:pPr marL="514350" indent="-514350" algn="just">
              <a:buAutoNum type="romanUcPeriod"/>
            </a:pPr>
            <a:r>
              <a:rPr lang="ru-RU" b="1" dirty="0" smtClean="0"/>
              <a:t>Цели, принципы, приоритетные направления и задачи государственной национальной  политики Российской Федерации</a:t>
            </a:r>
          </a:p>
          <a:p>
            <a:pPr marL="514350" indent="-514350" algn="just">
              <a:buAutoNum type="romanUcPeriod"/>
            </a:pPr>
            <a:r>
              <a:rPr lang="ru-RU" b="1" dirty="0" smtClean="0"/>
              <a:t>Механизмы реализации государственной национальной политики Российской Федерации</a:t>
            </a:r>
          </a:p>
          <a:p>
            <a:pPr marL="514350" indent="-514350" algn="just">
              <a:buAutoNum type="romanUcPeriod"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ОСНОВЫ ГОСУДАРСТВЕННОЙ КУЛЬТУРНОЙ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400" dirty="0" smtClean="0"/>
              <a:t>Утверждены   Указом Президента  Российской Федерации  от 24 декабря 2014 г. N 808 </a:t>
            </a:r>
          </a:p>
          <a:p>
            <a:pPr indent="228600" algn="just">
              <a:buNone/>
            </a:pPr>
            <a:r>
              <a:rPr lang="ru-RU" sz="2400" dirty="0" smtClean="0"/>
              <a:t>Основы     определяют     главные     направления государственной культурной политики и  представляют  собой  базовый документ для разработки и совершенствования законодательных и  иных нормативных  правовых  актов  Российской  Федерации,   регулирующих процессы культурного  развития  в  Российской  Федерации,  а  также государственных и муниципальных программ.</a:t>
            </a:r>
            <a:endParaRPr lang="ru-RU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ОСНОВЫ ГОСУДАРСТВЕННОЙ КУЛЬТУРНОЙ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I</a:t>
            </a:r>
            <a:r>
              <a:rPr lang="ru-RU" sz="2200" dirty="0" smtClean="0"/>
              <a:t>. Введение</a:t>
            </a:r>
          </a:p>
          <a:p>
            <a:pPr>
              <a:buNone/>
            </a:pPr>
            <a:r>
              <a:rPr lang="ru-RU" sz="2200" dirty="0" smtClean="0"/>
              <a:t> II. Основания для выработки государственной  культурной политики </a:t>
            </a:r>
          </a:p>
          <a:p>
            <a:pPr>
              <a:buNone/>
            </a:pPr>
            <a:r>
              <a:rPr lang="ru-RU" sz="2200" dirty="0" smtClean="0"/>
              <a:t>III. Общие положения</a:t>
            </a:r>
          </a:p>
          <a:p>
            <a:pPr>
              <a:buNone/>
            </a:pPr>
            <a:r>
              <a:rPr lang="ru-RU" sz="2200" dirty="0" smtClean="0"/>
              <a:t>IV. Цели государственной культурной политики</a:t>
            </a:r>
          </a:p>
          <a:p>
            <a:pPr>
              <a:buNone/>
            </a:pPr>
            <a:r>
              <a:rPr lang="ru-RU" sz="2200" dirty="0" smtClean="0"/>
              <a:t>V. Принципы государственной культурной политики</a:t>
            </a:r>
          </a:p>
          <a:p>
            <a:pPr>
              <a:buNone/>
            </a:pPr>
            <a:r>
              <a:rPr lang="ru-RU" sz="2200" dirty="0" smtClean="0"/>
              <a:t> VI. Задачи государственной культурной политики</a:t>
            </a:r>
          </a:p>
          <a:p>
            <a:pPr>
              <a:buNone/>
            </a:pPr>
            <a:r>
              <a:rPr lang="ru-RU" sz="2200" dirty="0" smtClean="0"/>
              <a:t>VII. Комплексное совершенствование  системы управления</a:t>
            </a:r>
          </a:p>
          <a:p>
            <a:pPr>
              <a:buNone/>
            </a:pPr>
            <a:r>
              <a:rPr lang="ru-RU" sz="2200" dirty="0" smtClean="0"/>
              <a:t>VIII. Ожидаемые результаты реализации государственной    культурной политики</a:t>
            </a:r>
            <a:endParaRPr lang="ru-RU" sz="2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0"/>
            <a:ext cx="115733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472" y="609600"/>
            <a:ext cx="10353761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 СТРАТЕГИЯ национальной безопасности Российской Федерации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228600" algn="just">
              <a:spcBef>
                <a:spcPts val="0"/>
              </a:spcBef>
              <a:buNone/>
            </a:pPr>
            <a:r>
              <a:rPr lang="ru-RU" sz="2400" dirty="0" smtClean="0"/>
              <a:t>Федерации  и обеспечение   устойчивого   развития   страны    на    Утверждена Указом Президента Российской Федерации  от 31 декабря </a:t>
            </a:r>
          </a:p>
          <a:p>
            <a:pPr indent="228600" algn="just">
              <a:spcBef>
                <a:spcPts val="0"/>
              </a:spcBef>
              <a:buNone/>
            </a:pPr>
            <a:r>
              <a:rPr lang="ru-RU" sz="2400" dirty="0" smtClean="0"/>
              <a:t>2015 г. N 683</a:t>
            </a:r>
          </a:p>
          <a:p>
            <a:pPr indent="228600" algn="just">
              <a:buNone/>
            </a:pPr>
            <a:r>
              <a:rPr lang="ru-RU" sz="2400" dirty="0" smtClean="0"/>
              <a:t>Стратегия    является    базовым    документом стратегического планирования, определяющим национальные интересы  и стратегические национальные приоритеты Российской Федерации,  цели, задачи и меры в области внутренней и внешней политики, направленные на укрепление  национальной  безопасности  Российской долгосрочную перспективу.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 СТРАТЕГИЯ национальной безопасности Российской Федерации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romanUcPeriod"/>
            </a:pPr>
            <a:r>
              <a:rPr lang="ru-RU" sz="2400" dirty="0" smtClean="0"/>
              <a:t>Общие положения</a:t>
            </a:r>
          </a:p>
          <a:p>
            <a:pPr marL="514350" indent="-514350">
              <a:buAutoNum type="romanUcPeriod"/>
            </a:pPr>
            <a:r>
              <a:rPr lang="ru-RU" sz="2400" dirty="0" smtClean="0"/>
              <a:t>Россия в современном мире</a:t>
            </a:r>
          </a:p>
          <a:p>
            <a:pPr marL="514350" indent="-514350">
              <a:buAutoNum type="romanUcPeriod"/>
            </a:pPr>
            <a:r>
              <a:rPr lang="ru-RU" sz="2400" dirty="0" smtClean="0"/>
              <a:t>Национальные интересы и стратегические национальные приоритеты</a:t>
            </a:r>
          </a:p>
          <a:p>
            <a:pPr marL="514350" indent="-514350">
              <a:buAutoNum type="romanUcPeriod"/>
            </a:pPr>
            <a:r>
              <a:rPr lang="ru-RU" sz="2400" dirty="0" smtClean="0"/>
              <a:t>Обеспечение национальной безопасности</a:t>
            </a:r>
          </a:p>
          <a:p>
            <a:pPr marL="514350" indent="-514350">
              <a:buAutoNum type="romanUcPeriod"/>
            </a:pPr>
            <a:r>
              <a:rPr lang="ru-RU" sz="2400" dirty="0" smtClean="0"/>
              <a:t>Организационные, нормативно-правовые и информационные основы реализации настоящей Стратегии</a:t>
            </a:r>
          </a:p>
          <a:p>
            <a:pPr marL="514350" indent="-514350">
              <a:buAutoNum type="romanUcPeriod"/>
            </a:pPr>
            <a:r>
              <a:rPr lang="ru-RU" sz="2400" dirty="0" smtClean="0"/>
              <a:t>Основные показатели состояния  национальной безопасности</a:t>
            </a:r>
          </a:p>
          <a:p>
            <a:pPr marL="514350" indent="-514350">
              <a:buAutoNum type="romanUcPeriod"/>
            </a:pP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romanUcPeriod"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86043"/>
            <a:ext cx="10353761" cy="1326321"/>
          </a:xfrm>
        </p:spPr>
        <p:txBody>
          <a:bodyPr/>
          <a:lstStyle/>
          <a:p>
            <a:r>
              <a:rPr lang="ru-RU" dirty="0" smtClean="0"/>
              <a:t>Геноцид индейцев в США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098" y="5283087"/>
            <a:ext cx="11252146" cy="157491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200" dirty="0" smtClean="0"/>
              <a:t>Количество уничтоженных, умерших  от голода и болезней индейцев, по подсчетам  американских ученых, составляет порядка 15 млн. человек.</a:t>
            </a:r>
            <a:endParaRPr lang="ru-RU" sz="2400" dirty="0"/>
          </a:p>
        </p:txBody>
      </p:sp>
      <p:pic>
        <p:nvPicPr>
          <p:cNvPr id="57348" name="Picture 4" descr="http://www.studfiles.ru/html/2706/244/html_EheeaTSGoT.vLXr/htmlconvd-UB8B4o_html_72e416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197" y="1273442"/>
            <a:ext cx="8385874" cy="39600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0046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513" y="609600"/>
            <a:ext cx="10185009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ФЕДЕРАЛЬНЫЙ ЗАКОН от 28 июня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2014 года № 172-ФЗ «О стратегическом планировании в Российской Федерации»</a:t>
            </a:r>
            <a:br>
              <a:rPr lang="ru-RU" sz="3100" dirty="0" smtClean="0"/>
            </a:br>
            <a:r>
              <a:rPr lang="ru-RU" sz="3100" dirty="0" smtClean="0"/>
              <a:t> 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dirty="0" smtClean="0"/>
              <a:t>Федеральный закон устанавливает  правовые  основы стратегического планирования в  Российской  Федерации,  координации государственного  и  муниципального  стратегического  управления  и  бюджетной политики, полномочия федеральных органов  государственной власти,  органов  государственной   власти   субъектов   Российской Федерации,   органов   местного   самоуправления   и   порядок   их  взаимодействия с общественными, научными и  иными  организациями  в сфере стратегического планирования.</a:t>
            </a:r>
            <a:endParaRPr lang="ru-RU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431" y="609600"/>
            <a:ext cx="10410092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ФЕДЕРАЛЬНЫЙ ЗАКОН от 28 июня 2014 года </a:t>
            </a:r>
            <a:br>
              <a:rPr lang="ru-RU" sz="3100" dirty="0" smtClean="0"/>
            </a:br>
            <a:r>
              <a:rPr lang="ru-RU" sz="3100" dirty="0" smtClean="0"/>
              <a:t>№ 172-ФЗ «О стратегическом планировании в Российской Федерации»</a:t>
            </a:r>
            <a:br>
              <a:rPr lang="ru-RU" sz="3100" dirty="0" smtClean="0"/>
            </a:br>
            <a:r>
              <a:rPr lang="ru-RU" sz="3100" dirty="0" smtClean="0"/>
              <a:t> 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06262"/>
          </a:xfrm>
        </p:spPr>
        <p:txBody>
          <a:bodyPr>
            <a:normAutofit fontScale="85000" lnSpcReduction="20000"/>
          </a:bodyPr>
          <a:lstStyle/>
          <a:p>
            <a:pPr indent="228600" algn="just">
              <a:buNone/>
            </a:pPr>
            <a:r>
              <a:rPr lang="ru-RU" sz="2800" dirty="0" smtClean="0"/>
              <a:t>Глава 1. Общие положения.</a:t>
            </a:r>
          </a:p>
          <a:p>
            <a:pPr indent="228600" algn="just">
              <a:buNone/>
            </a:pPr>
            <a:r>
              <a:rPr lang="ru-RU" sz="2800" dirty="0" smtClean="0"/>
              <a:t>Глава 2. Полномочия органов государственной власти Российской Федерации, органов государственной власти субъектов Российской Федерации и органов местного самоуправления в сфере стратегического планирования.</a:t>
            </a:r>
          </a:p>
          <a:p>
            <a:pPr indent="228600" algn="just">
              <a:buNone/>
            </a:pPr>
            <a:r>
              <a:rPr lang="ru-RU" sz="2800" dirty="0" smtClean="0"/>
              <a:t> Глава 3. Система стратегического планирования.</a:t>
            </a:r>
          </a:p>
          <a:p>
            <a:pPr indent="228600" algn="just">
              <a:buNone/>
            </a:pPr>
            <a:r>
              <a:rPr lang="ru-RU" sz="2800" dirty="0" smtClean="0"/>
              <a:t>Глава 4. Документы стратегического планирования, разрабатываемые в рамках </a:t>
            </a:r>
            <a:r>
              <a:rPr lang="ru-RU" sz="2800" dirty="0" err="1" smtClean="0"/>
              <a:t>целеполагания</a:t>
            </a:r>
            <a:r>
              <a:rPr lang="ru-RU" sz="2800" dirty="0" smtClean="0"/>
              <a:t> на федеральном уровне.</a:t>
            </a:r>
          </a:p>
          <a:p>
            <a:pPr indent="228600" algn="just">
              <a:buNone/>
            </a:pPr>
            <a:r>
              <a:rPr lang="ru-RU" sz="2800" dirty="0" smtClean="0"/>
              <a:t>Глава 5. Документы стратегического планирования.</a:t>
            </a:r>
            <a:r>
              <a:rPr lang="ru-RU" sz="1400" dirty="0" smtClean="0"/>
              <a:t> </a:t>
            </a:r>
            <a:endParaRPr lang="ru-RU" sz="2600" dirty="0" smtClean="0"/>
          </a:p>
          <a:p>
            <a:pPr indent="228600" algn="just">
              <a:buNone/>
            </a:pPr>
            <a:endParaRPr lang="ru-RU" sz="2400" dirty="0" smtClean="0"/>
          </a:p>
          <a:p>
            <a:pPr indent="228600" algn="just">
              <a:buNone/>
            </a:pPr>
            <a:endParaRPr lang="ru-RU" sz="2400" dirty="0" smtClean="0"/>
          </a:p>
          <a:p>
            <a:pPr indent="228600" algn="just">
              <a:buNone/>
            </a:pPr>
            <a:endParaRPr lang="ru-RU" sz="2400" dirty="0" smtClean="0"/>
          </a:p>
          <a:p>
            <a:pPr indent="228600" algn="just">
              <a:buNone/>
            </a:pPr>
            <a:endParaRPr lang="ru-RU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6091" y="609600"/>
            <a:ext cx="10480431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ФЕДЕРАЛЬНЫЙ ЗАКОН от 28 июня 2014 года № 172-ФЗ «О стратегическом планировании в Российской Федерации»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34398"/>
          </a:xfrm>
        </p:spPr>
        <p:txBody>
          <a:bodyPr>
            <a:normAutofit fontScale="85000" lnSpcReduction="20000"/>
          </a:bodyPr>
          <a:lstStyle/>
          <a:p>
            <a:pPr indent="228600" algn="just">
              <a:buNone/>
            </a:pPr>
            <a:r>
              <a:rPr lang="ru-RU" sz="2600" dirty="0" smtClean="0"/>
              <a:t>Глава 6. Документы стратегического планирования,  разрабатываемые в рамках прогнозирования на федеральном уровне.</a:t>
            </a:r>
          </a:p>
          <a:p>
            <a:pPr indent="228600" algn="just">
              <a:buNone/>
            </a:pPr>
            <a:r>
              <a:rPr lang="ru-RU" sz="2600" dirty="0" smtClean="0"/>
              <a:t>Глава 7. Документы стратегического планирования, разрабатываемые в рамках планирования и программирования на федеральном уровне. </a:t>
            </a:r>
          </a:p>
          <a:p>
            <a:pPr indent="228600" algn="just">
              <a:buNone/>
            </a:pPr>
            <a:r>
              <a:rPr lang="ru-RU" sz="2600" dirty="0" smtClean="0"/>
              <a:t>Глава 8. Документы стратегического планирования,  разрабатываемые в рамках </a:t>
            </a:r>
            <a:r>
              <a:rPr lang="ru-RU" sz="2600" dirty="0" err="1" smtClean="0"/>
              <a:t>целеполагания</a:t>
            </a:r>
            <a:r>
              <a:rPr lang="ru-RU" sz="2600" dirty="0" smtClean="0"/>
              <a:t> на  уровне субъекта Российской Федерации.</a:t>
            </a:r>
          </a:p>
          <a:p>
            <a:pPr indent="228600" algn="just">
              <a:buNone/>
            </a:pPr>
            <a:r>
              <a:rPr lang="ru-RU" sz="2600" dirty="0" smtClean="0"/>
              <a:t> Глава 9. Документы стратегического планирования, разрабатываемые в рамках прогнозирования на уровне субъекта Российской Федерации.</a:t>
            </a:r>
          </a:p>
          <a:p>
            <a:pPr indent="228600" algn="just">
              <a:buNone/>
            </a:pPr>
            <a:r>
              <a:rPr lang="ru-RU" sz="2600" dirty="0" smtClean="0"/>
              <a:t> Глава 10. Документы с</a:t>
            </a:r>
            <a:r>
              <a:rPr lang="ru-RU" sz="2400" dirty="0" smtClean="0"/>
              <a:t>тратегического планирования,  разрабатываемые в рамках планирования и программирования на уровне субъекта Российской Федерации.</a:t>
            </a:r>
          </a:p>
          <a:p>
            <a:pPr indent="228600" algn="just">
              <a:buNone/>
            </a:pPr>
            <a:endParaRPr lang="ru-RU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935" y="609600"/>
            <a:ext cx="9889588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ФЕДЕРАЛЬНЫЙ ЗАКОН от 28 июня 2014 года № 172-ФЗ «О стратегическом планировании в Российской Федерации»</a:t>
            </a:r>
            <a:br>
              <a:rPr lang="ru-RU" sz="3100" dirty="0" smtClean="0"/>
            </a:br>
            <a:r>
              <a:rPr lang="ru-RU" sz="3100" dirty="0" smtClean="0"/>
              <a:t> 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206262"/>
          </a:xfrm>
        </p:spPr>
        <p:txBody>
          <a:bodyPr>
            <a:normAutofit fontScale="92500" lnSpcReduction="10000"/>
          </a:bodyPr>
          <a:lstStyle/>
          <a:p>
            <a:pPr indent="228600" algn="just">
              <a:buNone/>
            </a:pPr>
            <a:r>
              <a:rPr lang="ru-RU" sz="2400" dirty="0" smtClean="0"/>
              <a:t>Глава 11. Стратегическое планирование на уровне  муниципального образования.</a:t>
            </a:r>
          </a:p>
          <a:p>
            <a:pPr indent="228600" algn="just">
              <a:buNone/>
            </a:pPr>
            <a:r>
              <a:rPr lang="ru-RU" sz="2400" dirty="0" smtClean="0"/>
              <a:t> Глава 12. Мониторинг и контроль реализации документов               стратегического планирования.</a:t>
            </a:r>
          </a:p>
          <a:p>
            <a:pPr indent="228600" algn="just">
              <a:buNone/>
            </a:pPr>
            <a:r>
              <a:rPr lang="ru-RU" sz="2400" dirty="0" smtClean="0"/>
              <a:t>Глава 13. Реализация документов стратегического планирования.</a:t>
            </a:r>
          </a:p>
          <a:p>
            <a:pPr indent="228600" algn="just">
              <a:buNone/>
            </a:pPr>
            <a:r>
              <a:rPr lang="ru-RU" sz="2400" dirty="0" smtClean="0"/>
              <a:t>Глава 14. Ответственность за нарушение законодательства  Российской Федерации и иных нормативных правовых актов в сфере стратегического планирования.</a:t>
            </a:r>
          </a:p>
          <a:p>
            <a:pPr indent="228600" algn="just">
              <a:buNone/>
            </a:pPr>
            <a:r>
              <a:rPr lang="ru-RU" sz="2400" dirty="0" smtClean="0"/>
              <a:t>Глава 15. Заключительные положения.</a:t>
            </a:r>
          </a:p>
          <a:p>
            <a:pPr indent="228600" algn="just">
              <a:buNone/>
            </a:pPr>
            <a:endParaRPr lang="ru-RU" sz="2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025" y="609600"/>
            <a:ext cx="10015531" cy="13263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Стратегия противодействия экстремизму в Российской Федерации до 2025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178127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Утверждена Президентом РФ 28.11.2014 г., Пр-2753</a:t>
            </a:r>
          </a:p>
          <a:p>
            <a:pPr indent="228600" algn="just">
              <a:buNone/>
            </a:pPr>
            <a:r>
              <a:rPr lang="ru-RU" dirty="0" smtClean="0"/>
              <a:t>Стратегия разработана в целях конкретизации положений Федерального закона от 25 июля 2002 г. № 114-ФЗ "О противодействии экстремистской деятельности", Указа Президента Российской Федерации от 12 мая 2009 г. №537 "О Стратегии национальной безопасности Российской Федерации до 2020 года", в которых одним из источников угроз национальной безопасности Российской Федерации признана экстремистская деятельность националистических, радикальных религиозных, этнических и иных организаций и структур, направленная на нарушение единства и территориальной целостности Российской Федерации, дестабилизацию внутриполитической и социальной обстановки в стране.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Стратегия противодействия экстремизму в Российской Федерации до 2025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ru-RU" sz="2400" dirty="0" smtClean="0"/>
              <a:t>Общие положения</a:t>
            </a:r>
          </a:p>
          <a:p>
            <a:pPr marL="514350" indent="-514350">
              <a:buFont typeface="Arial" panose="020B0604020202020204" pitchFamily="34" charset="0"/>
              <a:buAutoNum type="romanUcPeriod"/>
            </a:pPr>
            <a:r>
              <a:rPr lang="ru-RU" sz="2400" dirty="0" smtClean="0"/>
              <a:t>Основные источники угроз экстремизма в современной России</a:t>
            </a:r>
          </a:p>
          <a:p>
            <a:pPr marL="514350" indent="-514350">
              <a:buFont typeface="Arial" panose="020B0604020202020204" pitchFamily="34" charset="0"/>
              <a:buAutoNum type="romanUcPeriod"/>
            </a:pPr>
            <a:r>
              <a:rPr lang="ru-RU" sz="2400" dirty="0" smtClean="0"/>
              <a:t>Цель, задачи и основные направления государственной политики в сфере противодействия экстремизму</a:t>
            </a:r>
          </a:p>
          <a:p>
            <a:pPr marL="514350" indent="-514350">
              <a:buFont typeface="Arial" panose="020B0604020202020204" pitchFamily="34" charset="0"/>
              <a:buAutoNum type="romanUcPeriod"/>
            </a:pPr>
            <a:r>
              <a:rPr lang="ru-RU" sz="2400" dirty="0" smtClean="0"/>
              <a:t>Механизм реализации настоящей Стратегии</a:t>
            </a:r>
          </a:p>
          <a:p>
            <a:pPr marL="514350" indent="-514350">
              <a:buFont typeface="Arial" panose="020B0604020202020204" pitchFamily="34" charset="0"/>
              <a:buAutoNum type="romanUcPeriod"/>
            </a:pPr>
            <a:endParaRPr lang="ru-RU" dirty="0" smtClean="0"/>
          </a:p>
          <a:p>
            <a:pPr marL="514350" indent="-514350">
              <a:buFont typeface="Arial" panose="020B0604020202020204" pitchFamily="34" charset="0"/>
              <a:buAutoNum type="romanUcPeriod"/>
            </a:pPr>
            <a:endParaRPr lang="ru-RU" dirty="0" smtClean="0"/>
          </a:p>
          <a:p>
            <a:pPr marL="514350" indent="-514350">
              <a:buAutoNum type="romanUcPeriod"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для самоконтроля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200" dirty="0" smtClean="0"/>
              <a:t>Характеристика экстремизма как явления социально-политической практики.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Сущностные признаки экстремизма.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Типология экстремизма.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Тенденции эскалации экстремизма: причины и  основные направления развития.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Возможные направления противодействия  экстремизму (этническому, религиозному, праворадикальному, леворадикальному, молодежному).</a:t>
            </a:r>
            <a:endParaRPr lang="ru-RU" sz="2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733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3439</TotalTime>
  <Words>5582</Words>
  <Application>Microsoft Office PowerPoint</Application>
  <PresentationFormat>Произвольный</PresentationFormat>
  <Paragraphs>438</Paragraphs>
  <Slides>96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97" baseType="lpstr">
      <vt:lpstr>Damask</vt:lpstr>
      <vt:lpstr>Тема: Экстремизм как явление современной политической реальности </vt:lpstr>
      <vt:lpstr>Учебные вопросы: </vt:lpstr>
      <vt:lpstr>Литература</vt:lpstr>
      <vt:lpstr>Дополнительная литература: </vt:lpstr>
      <vt:lpstr>Истоки экстремизма</vt:lpstr>
      <vt:lpstr>Истоки экстремизма</vt:lpstr>
      <vt:lpstr>Истоки экстремизма</vt:lpstr>
      <vt:lpstr>Истоки экстремизма</vt:lpstr>
      <vt:lpstr>Геноцид индейцев в США</vt:lpstr>
      <vt:lpstr>Опиумные  войны в китае</vt:lpstr>
      <vt:lpstr>проявления экстремизм в период социально-политических катаклизмов</vt:lpstr>
      <vt:lpstr>утверждения экстремизма как основы политики нацистской Германии и ряда других стран накануне II мировой войны</vt:lpstr>
      <vt:lpstr>Вторая мировая война как следствие умиротворения нацистского экстремизма</vt:lpstr>
      <vt:lpstr>Крымская  (Ялтинская) конференция 4-11 февраля 1945 года</vt:lpstr>
      <vt:lpstr>«Мускулы мира» Выступление  У. Черчилль в Вестминстерском колледже в г. Фултон 5 марта 1946 года</vt:lpstr>
      <vt:lpstr>Ответ И.В.Сталина на Выступление  У. Черчилля  г. Фултоне</vt:lpstr>
      <vt:lpstr>Карта операции «Дропшот» (1949 год) по нанесению 100 ядерных ударов по территории ссср</vt:lpstr>
      <vt:lpstr>Экстремизм периода распада СССР</vt:lpstr>
      <vt:lpstr>Эскалация экстремизма на современном этапе</vt:lpstr>
      <vt:lpstr>Идеологическое обоснование экстремизма</vt:lpstr>
      <vt:lpstr>теория разрушения</vt:lpstr>
      <vt:lpstr>доктрина «пропаганды действием»</vt:lpstr>
      <vt:lpstr>Термин экстремизм</vt:lpstr>
      <vt:lpstr>В узком смысле под экстремизмом обычно понимают</vt:lpstr>
      <vt:lpstr>Широкая трактовка экстремизма</vt:lpstr>
      <vt:lpstr>Основными сущностными характеристиками экстремизма являются:</vt:lpstr>
      <vt:lpstr>Цель экстремизма :</vt:lpstr>
      <vt:lpstr>Наиболее отличительной чертой экстремизма является </vt:lpstr>
      <vt:lpstr>Соотношение понятий:  радикализм -  экстремизм - терроризм</vt:lpstr>
      <vt:lpstr>Объекты и субъекты экстремизма</vt:lpstr>
      <vt:lpstr>Социальную базу экстремизма составляют:</vt:lpstr>
      <vt:lpstr>Причины эскалации экстремизма:</vt:lpstr>
      <vt:lpstr>Деструктивный потенциал экстремизма усиливается факторами:</vt:lpstr>
      <vt:lpstr>Суть экстремизма </vt:lpstr>
      <vt:lpstr>Суть экстремизма </vt:lpstr>
      <vt:lpstr>типология экстремизма </vt:lpstr>
      <vt:lpstr>Националистический (этнический) экстремизм</vt:lpstr>
      <vt:lpstr>Националистический экстремизм</vt:lpstr>
      <vt:lpstr>Космополитизм как проявление экстремизма :</vt:lpstr>
      <vt:lpstr>Этноцентризм :</vt:lpstr>
      <vt:lpstr>Основные показатели этноцентризма</vt:lpstr>
      <vt:lpstr>расово-этнический экстремизм</vt:lpstr>
      <vt:lpstr>Ксенофобия</vt:lpstr>
      <vt:lpstr>Расизм</vt:lpstr>
      <vt:lpstr>сепаратизм</vt:lpstr>
      <vt:lpstr>Религиозный экстремизм</vt:lpstr>
      <vt:lpstr>Теократия</vt:lpstr>
      <vt:lpstr>Слайд 48</vt:lpstr>
      <vt:lpstr>Ваххабизм</vt:lpstr>
      <vt:lpstr>Ваххабизм в России</vt:lpstr>
      <vt:lpstr>Решение Верховного Суда Российской Федерации</vt:lpstr>
      <vt:lpstr>Решение Верховного Суда Российской Федерации</vt:lpstr>
      <vt:lpstr>Решение Верховного Суда Российской Федерации</vt:lpstr>
      <vt:lpstr>Секты</vt:lpstr>
      <vt:lpstr>Секты</vt:lpstr>
      <vt:lpstr>Политический экстремизм</vt:lpstr>
      <vt:lpstr>Политический экстремизм</vt:lpstr>
      <vt:lpstr>Экстремизм, сформировавшийся под идеями демократии</vt:lpstr>
      <vt:lpstr>Правый Экстремизм</vt:lpstr>
      <vt:lpstr>Неофашизм</vt:lpstr>
      <vt:lpstr>Скинхеды</vt:lpstr>
      <vt:lpstr>Запрещенные правоэкстремистские организации в России</vt:lpstr>
      <vt:lpstr>Левый экстремизм</vt:lpstr>
      <vt:lpstr>Параметры классификации Левого экстремизма</vt:lpstr>
      <vt:lpstr>Параметры классификации Левого экстремизма</vt:lpstr>
      <vt:lpstr>Параметры классификации Левого экстремизма</vt:lpstr>
      <vt:lpstr>Культура Левого экстремизма</vt:lpstr>
      <vt:lpstr>Радикальный феминизм</vt:lpstr>
      <vt:lpstr>Программный экстремизм</vt:lpstr>
      <vt:lpstr>Ситуационный экстремизм</vt:lpstr>
      <vt:lpstr>Эмоциональный экстремизм</vt:lpstr>
      <vt:lpstr>Слайд 72</vt:lpstr>
      <vt:lpstr>Молодежный экстремизм</vt:lpstr>
      <vt:lpstr>Причины Молодежного экстремизма</vt:lpstr>
      <vt:lpstr>Причины Молодежного экстремизма</vt:lpstr>
      <vt:lpstr>Социальная база Молодежного экстремизма</vt:lpstr>
      <vt:lpstr>объективные факторы генезиса молодежного экстремизма</vt:lpstr>
      <vt:lpstr>субъективные факторы генезиса молодежного экстремизма</vt:lpstr>
      <vt:lpstr>Слайд 79</vt:lpstr>
      <vt:lpstr>Уголовный кодекс Российской Федерации от 13 июня 1996 г. N 63-ФЗ</vt:lpstr>
      <vt:lpstr>Уголовный кодекс Российской Федерации от 13 июня 1996 г. N 63-ФЗ</vt:lpstr>
      <vt:lpstr>Уголовный кодекс Российской Федерации от 13 июня 1996 г. N 63-ФЗ</vt:lpstr>
      <vt:lpstr>Указ Президента Российской Федерации от 07.05.2012 г. № 602 Об обеспечении межнационального согласия </vt:lpstr>
      <vt:lpstr>Указ Президента РФ от 19.12.2012 г. № 1666 </vt:lpstr>
      <vt:lpstr>С Т Р А Т Е Г И Я    государственной национальной политики Российской Федерации на период до 2025 года </vt:lpstr>
      <vt:lpstr> ОСНОВЫ ГОСУДАРСТВЕННОЙ КУЛЬТУРНОЙ ПОЛИТИКИ</vt:lpstr>
      <vt:lpstr> ОСНОВЫ ГОСУДАРСТВЕННОЙ КУЛЬТУРНОЙ ПОЛИТИКИ</vt:lpstr>
      <vt:lpstr>       СТРАТЕГИЯ национальной безопасности Российской Федерации </vt:lpstr>
      <vt:lpstr>       СТРАТЕГИЯ национальной безопасности Российской Федерации </vt:lpstr>
      <vt:lpstr> ФЕДЕРАЛЬНЫЙ ЗАКОН от 28 июня  2014 года № 172-ФЗ «О стратегическом планировании в Российской Федерации»  </vt:lpstr>
      <vt:lpstr> ФЕДЕРАЛЬНЫЙ ЗАКОН от 28 июня 2014 года  № 172-ФЗ «О стратегическом планировании в Российской Федерации»  </vt:lpstr>
      <vt:lpstr> ФЕДЕРАЛЬНЫЙ ЗАКОН от 28 июня 2014 года № 172-ФЗ «О стратегическом планировании в Российской Федерации»  </vt:lpstr>
      <vt:lpstr> ФЕДЕРАЛЬНЫЙ ЗАКОН от 28 июня 2014 года № 172-ФЗ «О стратегическом планировании в Российской Федерации»  </vt:lpstr>
      <vt:lpstr>Стратегия противодействия экстремизму в Российской Федерации до 2025 года</vt:lpstr>
      <vt:lpstr>Стратегия противодействия экстремизму в Российской Федерации до 2025 года</vt:lpstr>
      <vt:lpstr>Вопросы для самоконтроля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Игорь</cp:lastModifiedBy>
  <cp:revision>168</cp:revision>
  <dcterms:created xsi:type="dcterms:W3CDTF">2016-10-09T07:05:32Z</dcterms:created>
  <dcterms:modified xsi:type="dcterms:W3CDTF">2016-10-20T01:36:23Z</dcterms:modified>
</cp:coreProperties>
</file>