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4"/>
  </p:notesMasterIdLst>
  <p:sldIdLst>
    <p:sldId id="256" r:id="rId2"/>
    <p:sldId id="390" r:id="rId3"/>
    <p:sldId id="257" r:id="rId4"/>
    <p:sldId id="259" r:id="rId5"/>
    <p:sldId id="275" r:id="rId6"/>
    <p:sldId id="387" r:id="rId7"/>
    <p:sldId id="388" r:id="rId8"/>
    <p:sldId id="394" r:id="rId9"/>
    <p:sldId id="395" r:id="rId10"/>
    <p:sldId id="396" r:id="rId11"/>
    <p:sldId id="397" r:id="rId12"/>
    <p:sldId id="398" r:id="rId13"/>
    <p:sldId id="399" r:id="rId14"/>
    <p:sldId id="400" r:id="rId15"/>
    <p:sldId id="402" r:id="rId16"/>
    <p:sldId id="401" r:id="rId17"/>
    <p:sldId id="403" r:id="rId18"/>
    <p:sldId id="385" r:id="rId19"/>
    <p:sldId id="404" r:id="rId20"/>
    <p:sldId id="386" r:id="rId21"/>
    <p:sldId id="389" r:id="rId22"/>
    <p:sldId id="39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-98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BE7E5-F95D-4F92-AB31-C1ABF672969B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5F091-C6D6-4965-824A-F0256FA207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99608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D46-05DB-4EA8-893E-684EB5C9C642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F597-140D-456C-9747-228E7CC8C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11502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D46-05DB-4EA8-893E-684EB5C9C642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F597-140D-456C-9747-228E7CC8C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946498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D46-05DB-4EA8-893E-684EB5C9C642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F597-140D-456C-9747-228E7CC8C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57715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D46-05DB-4EA8-893E-684EB5C9C642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F597-140D-456C-9747-228E7CC8C2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40069190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D46-05DB-4EA8-893E-684EB5C9C642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F597-140D-456C-9747-228E7CC8C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07832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D46-05DB-4EA8-893E-684EB5C9C642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F597-140D-456C-9747-228E7CC8C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75951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D46-05DB-4EA8-893E-684EB5C9C642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F597-140D-456C-9747-228E7CC8C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02217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D46-05DB-4EA8-893E-684EB5C9C642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F597-140D-456C-9747-228E7CC8C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494930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D46-05DB-4EA8-893E-684EB5C9C642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F597-140D-456C-9747-228E7CC8C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133437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D46-05DB-4EA8-893E-684EB5C9C642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F597-140D-456C-9747-228E7CC8C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22802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D46-05DB-4EA8-893E-684EB5C9C642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F597-140D-456C-9747-228E7CC8C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967163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D46-05DB-4EA8-893E-684EB5C9C642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F597-140D-456C-9747-228E7CC8C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44196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D46-05DB-4EA8-893E-684EB5C9C642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F597-140D-456C-9747-228E7CC8C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37059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D46-05DB-4EA8-893E-684EB5C9C642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F597-140D-456C-9747-228E7CC8C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74853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D46-05DB-4EA8-893E-684EB5C9C642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F597-140D-456C-9747-228E7CC8C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18714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D46-05DB-4EA8-893E-684EB5C9C642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F597-140D-456C-9747-228E7CC8C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248566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D46-05DB-4EA8-893E-684EB5C9C642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F597-140D-456C-9747-228E7CC8C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30334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E1D46-05DB-4EA8-893E-684EB5C9C642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0F597-140D-456C-9747-228E7CC8C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10919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kazakdon.com/wp-content/uploads/2014/09/x_1407b1b3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upload.wikimedia.org/wikipedia/commons/thumb/a/a8/Alexei-jermolov.jpg/525px-Alexei-jermolov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s00.yaplakal.com/pics/pics_original/1/2/0/5917021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test.tambov.gov.ru/?repimg=Images/2015/30092015_01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1201" y="1502190"/>
            <a:ext cx="9001462" cy="2387600"/>
          </a:xfrm>
        </p:spPr>
        <p:txBody>
          <a:bodyPr>
            <a:normAutofit/>
          </a:bodyPr>
          <a:lstStyle/>
          <a:p>
            <a:r>
              <a:rPr lang="ru-RU" dirty="0" smtClean="0"/>
              <a:t>Исторические портреты патриотов России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00398" y="159252"/>
            <a:ext cx="95212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Научно-исследовательский центр проблем национальной безопасности</a:t>
            </a:r>
            <a:endParaRPr lang="ru-RU" sz="3200" dirty="0">
              <a:latin typeface="Franklin Gothic Heavy" panose="020B0903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4486" y="5111876"/>
            <a:ext cx="97000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Руководитель</a:t>
            </a:r>
            <a:r>
              <a:rPr lang="en-US" sz="2400" dirty="0" smtClean="0"/>
              <a:t> </a:t>
            </a:r>
            <a:r>
              <a:rPr lang="ru-RU" sz="2400" dirty="0" smtClean="0"/>
              <a:t>Центра </a:t>
            </a:r>
          </a:p>
          <a:p>
            <a:r>
              <a:rPr lang="ru-RU" sz="2400" dirty="0" smtClean="0"/>
              <a:t>действительный государственный советник Российской Федерации </a:t>
            </a:r>
          </a:p>
          <a:p>
            <a:r>
              <a:rPr lang="ru-RU" sz="2400" dirty="0" smtClean="0"/>
              <a:t>3 класса,  доктор  политических наук</a:t>
            </a:r>
          </a:p>
          <a:p>
            <a:r>
              <a:rPr lang="ru-RU" sz="2400" dirty="0" smtClean="0"/>
              <a:t> </a:t>
            </a:r>
            <a:r>
              <a:rPr lang="ru-RU" sz="2400" dirty="0" err="1" smtClean="0"/>
              <a:t>Бочарников</a:t>
            </a:r>
            <a:r>
              <a:rPr lang="ru-RU" sz="2400" dirty="0" smtClean="0"/>
              <a:t> Игорь Валентинович</a:t>
            </a:r>
            <a:endParaRPr lang="ru-RU" sz="2400" b="1" dirty="0"/>
          </a:p>
        </p:txBody>
      </p:sp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5733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9959926" y="6268888"/>
            <a:ext cx="2007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http://nic-pnb.ru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25822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Иностранцы на русской военной службе:</a:t>
            </a:r>
            <a:br>
              <a:rPr lang="ru-RU" dirty="0" smtClean="0"/>
            </a:br>
            <a:r>
              <a:rPr lang="ru-RU" dirty="0" smtClean="0"/>
              <a:t>патриоты или прагматики?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04715" y="1822100"/>
            <a:ext cx="6990978" cy="4508361"/>
          </a:xfrm>
        </p:spPr>
        <p:txBody>
          <a:bodyPr>
            <a:noAutofit/>
          </a:bodyPr>
          <a:lstStyle/>
          <a:p>
            <a:pPr indent="228600" algn="just">
              <a:spcBef>
                <a:spcPts val="0"/>
              </a:spcBef>
              <a:buNone/>
            </a:pPr>
            <a:r>
              <a:rPr lang="ru-RU" sz="2400" dirty="0" smtClean="0"/>
              <a:t>Значительный вклад в обеспечение становления России в качестве ведущей мировой державы внесли и представители других народов, в том числе европейских: немцы, шотландцы, греки, французы, англичане и т.д. </a:t>
            </a:r>
          </a:p>
          <a:p>
            <a:pPr indent="228600" algn="just">
              <a:spcBef>
                <a:spcPts val="0"/>
              </a:spcBef>
              <a:buNone/>
            </a:pPr>
            <a:r>
              <a:rPr lang="ru-RU" sz="2400" dirty="0" smtClean="0"/>
              <a:t>Будучи не востребованным у себя на родине они поступили на службу России. </a:t>
            </a:r>
          </a:p>
          <a:p>
            <a:pPr indent="228600" algn="just">
              <a:spcBef>
                <a:spcPts val="0"/>
              </a:spcBef>
              <a:buNone/>
            </a:pPr>
            <a:r>
              <a:rPr lang="ru-RU" sz="2400" dirty="0" smtClean="0"/>
              <a:t>Кто-то в ней видел источник обогащения, но кто-то обрел здесь Отечество, посвятив свою жизнь укреплению ее государственности. </a:t>
            </a:r>
            <a:endParaRPr lang="ru-RU" sz="22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068"/>
            <a:ext cx="115733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2" name="Picture 2" descr="01 Франц Лефор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404" y="1779708"/>
            <a:ext cx="315311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50649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Российское казачество на службе Отечества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8609" y="1822100"/>
            <a:ext cx="6597084" cy="4508361"/>
          </a:xfrm>
        </p:spPr>
        <p:txBody>
          <a:bodyPr>
            <a:noAutofit/>
          </a:bodyPr>
          <a:lstStyle/>
          <a:p>
            <a:pPr indent="228600" algn="just">
              <a:spcBef>
                <a:spcPts val="0"/>
              </a:spcBef>
              <a:buNone/>
            </a:pPr>
            <a:r>
              <a:rPr lang="ru-RU" sz="2400" dirty="0" smtClean="0"/>
              <a:t>Уникальнейшим явлением в отечественной истории  явилось казачество, вклад которого в обеспечение безопасности Российского государства едва ли может быть переоценен</a:t>
            </a:r>
            <a:r>
              <a:rPr lang="ru-RU" sz="2400" dirty="0" smtClean="0"/>
              <a:t>.</a:t>
            </a:r>
          </a:p>
          <a:p>
            <a:pPr indent="228600" algn="just">
              <a:spcBef>
                <a:spcPts val="0"/>
              </a:spcBef>
              <a:buNone/>
            </a:pPr>
            <a:r>
              <a:rPr lang="ru-RU" sz="2400" dirty="0" smtClean="0"/>
              <a:t>Зародившись как сообщество вольных воинов казачество с течением времени трансформировалось в военно-служивое сословие, посвятившее себя службе Отечеству. </a:t>
            </a:r>
            <a:endParaRPr lang="ru-RU" sz="22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068"/>
            <a:ext cx="115733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6" name="Picture 2" descr="http://kazakdon.com/wp-content/uploads/2014/09/x_1407b1b3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337076" y="1715086"/>
            <a:ext cx="4298136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50649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Он рожден командовать армиями. </a:t>
            </a:r>
            <a:br>
              <a:rPr lang="ru-RU" dirty="0" smtClean="0"/>
            </a:br>
            <a:r>
              <a:rPr lang="ru-RU" dirty="0" smtClean="0"/>
              <a:t>Герой Отечественной войны 1812 года </a:t>
            </a:r>
            <a:br>
              <a:rPr lang="ru-RU" dirty="0" smtClean="0"/>
            </a:br>
            <a:r>
              <a:rPr lang="ru-RU" dirty="0" smtClean="0"/>
              <a:t>генерал А.П. Ермолов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8128" y="1850235"/>
            <a:ext cx="6597084" cy="4508361"/>
          </a:xfrm>
        </p:spPr>
        <p:txBody>
          <a:bodyPr>
            <a:noAutofit/>
          </a:bodyPr>
          <a:lstStyle/>
          <a:p>
            <a:pPr indent="228600" algn="just">
              <a:spcBef>
                <a:spcPts val="0"/>
              </a:spcBef>
              <a:buNone/>
            </a:pPr>
            <a:r>
              <a:rPr lang="ru-RU" sz="2200" dirty="0" smtClean="0"/>
              <a:t>Один самых популярных генералов Отечественной войны.  Начальник штаба русской армии в битве при Бородино. Внес решающий вклад в исход сражения.</a:t>
            </a:r>
          </a:p>
          <a:p>
            <a:pPr indent="228600" algn="just">
              <a:spcBef>
                <a:spcPts val="0"/>
              </a:spcBef>
              <a:buNone/>
            </a:pPr>
            <a:r>
              <a:rPr lang="ru-RU" sz="2200" dirty="0" smtClean="0"/>
              <a:t>Командующий русской гвардии в битве народов под Лейпциг.</a:t>
            </a:r>
          </a:p>
          <a:p>
            <a:pPr indent="228600" algn="just">
              <a:spcBef>
                <a:spcPts val="0"/>
              </a:spcBef>
              <a:buNone/>
            </a:pPr>
            <a:r>
              <a:rPr lang="ru-RU" sz="2200" dirty="0" smtClean="0"/>
              <a:t>Организатор штурма Парижа в марте 1814 </a:t>
            </a:r>
            <a:r>
              <a:rPr lang="ru-RU" sz="2200" dirty="0" err="1" smtClean="0"/>
              <a:t>годв</a:t>
            </a:r>
            <a:endParaRPr lang="ru-RU" sz="2200" dirty="0" smtClean="0"/>
          </a:p>
          <a:p>
            <a:pPr indent="228600" algn="just">
              <a:spcBef>
                <a:spcPts val="0"/>
              </a:spcBef>
              <a:buNone/>
            </a:pPr>
            <a:r>
              <a:rPr lang="ru-RU" sz="2200" dirty="0" smtClean="0"/>
              <a:t>М.И.Кутузов: «Он рожден командовать армиями. Этому орлу я еще полета не даю».</a:t>
            </a:r>
          </a:p>
          <a:p>
            <a:pPr indent="228600" algn="just">
              <a:spcBef>
                <a:spcPts val="0"/>
              </a:spcBef>
              <a:buNone/>
            </a:pPr>
            <a:r>
              <a:rPr lang="ru-RU" sz="2200" dirty="0" smtClean="0"/>
              <a:t>А.С.Пушкин в письме к А.П. Ермолову: «Ваша слава принадлежит России…» </a:t>
            </a:r>
            <a:endParaRPr lang="ru-RU" sz="22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068"/>
            <a:ext cx="115733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0" name="Picture 2" descr="http://upload.wikimedia.org/wikipedia/commons/thumb/a/a8/Alexei-jermolov.jpg/525px-Alexei-jermolov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7934393" y="1919970"/>
            <a:ext cx="3651696" cy="42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50649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Проконсул Кавказа</a:t>
            </a:r>
            <a:br>
              <a:rPr lang="ru-RU" dirty="0" smtClean="0"/>
            </a:br>
            <a:r>
              <a:rPr lang="ru-RU" dirty="0" smtClean="0"/>
              <a:t>А.П. Ермолов: назначение на Кавказ и посольство в Персию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17586" y="1892438"/>
            <a:ext cx="6597084" cy="4508361"/>
          </a:xfrm>
        </p:spPr>
        <p:txBody>
          <a:bodyPr>
            <a:noAutofit/>
          </a:bodyPr>
          <a:lstStyle/>
          <a:p>
            <a:pPr indent="228600" algn="just">
              <a:spcBef>
                <a:spcPts val="0"/>
              </a:spcBef>
              <a:buNone/>
            </a:pPr>
            <a:r>
              <a:rPr lang="ru-RU" sz="2400" b="1" i="1" dirty="0" smtClean="0"/>
              <a:t>Мне надобно употребить чрезвычайную строгость, которая здесь не понравится … Наши собственные чиновники, отдохнув от страха, который вселяла в них строгость славного князя Цицианова, пустились в грабительство и меня возненавидят; ибо также и я – жестокий разбойников гонитель</a:t>
            </a:r>
            <a:r>
              <a:rPr lang="ru-RU" sz="2400" b="1" dirty="0" smtClean="0"/>
              <a:t>.</a:t>
            </a:r>
            <a:endParaRPr lang="ru-RU" sz="2400" dirty="0" smtClean="0"/>
          </a:p>
          <a:p>
            <a:pPr indent="228600" algn="just">
              <a:spcBef>
                <a:spcPts val="0"/>
              </a:spcBef>
              <a:buNone/>
            </a:pPr>
            <a:r>
              <a:rPr lang="ru-RU" sz="2400" b="1" i="1" dirty="0" smtClean="0"/>
              <a:t>Из письма А.П. Ермолова к М.С. Воронцову</a:t>
            </a:r>
            <a:endParaRPr lang="ru-RU" sz="22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068"/>
            <a:ext cx="115733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4" name="Рисунок 7" descr="C:\Users\Игорь\Pictures\Pron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425" y="1819030"/>
            <a:ext cx="3648702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50649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Полководец суворовской школы. </a:t>
            </a:r>
            <a:br>
              <a:rPr lang="ru-RU" dirty="0" smtClean="0"/>
            </a:br>
            <a:r>
              <a:rPr lang="ru-RU" dirty="0" smtClean="0"/>
              <a:t>Генерал Юденич Николай Николаевич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17586" y="1892438"/>
            <a:ext cx="6597084" cy="4508361"/>
          </a:xfrm>
        </p:spPr>
        <p:txBody>
          <a:bodyPr>
            <a:noAutofit/>
          </a:bodyPr>
          <a:lstStyle/>
          <a:p>
            <a:pPr indent="228600" algn="just">
              <a:spcBef>
                <a:spcPts val="0"/>
              </a:spcBef>
              <a:buNone/>
            </a:pPr>
            <a:r>
              <a:rPr lang="ru-RU" sz="2200" dirty="0" smtClean="0"/>
              <a:t>Командующий Кавказской армией. Не потерпел ни одного поражения в ходе войны на Кавказском ТВД.</a:t>
            </a:r>
          </a:p>
          <a:p>
            <a:pPr indent="228600" algn="just">
              <a:spcBef>
                <a:spcPts val="0"/>
              </a:spcBef>
              <a:buNone/>
            </a:pPr>
            <a:r>
              <a:rPr lang="ru-RU" sz="2200" dirty="0" smtClean="0"/>
              <a:t>В 1915 году фактически вывел Турцию из войны, создав благоприятные условия для послевоенного устройства, в том числе территориальных границ России.</a:t>
            </a:r>
          </a:p>
          <a:p>
            <a:pPr indent="228600" algn="just">
              <a:spcBef>
                <a:spcPts val="0"/>
              </a:spcBef>
              <a:buNone/>
            </a:pPr>
            <a:r>
              <a:rPr lang="ru-RU" sz="2200" dirty="0" smtClean="0"/>
              <a:t>В марте 1915 года был подписан меморандум, по которому Франция и Великобритания признавал право России на черноморские проливы</a:t>
            </a:r>
            <a:endParaRPr lang="ru-RU" sz="22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068"/>
            <a:ext cx="115733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8" name="Picture 2" descr="http://s00.yaplakal.com/pics/pics_original/1/2/0/5917021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923420" y="1945297"/>
            <a:ext cx="3625124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50649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Личность эпохи.  Василий Витальевич Шульгин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300" y="1611084"/>
            <a:ext cx="6974060" cy="4508361"/>
          </a:xfrm>
        </p:spPr>
        <p:txBody>
          <a:bodyPr>
            <a:noAutofit/>
          </a:bodyPr>
          <a:lstStyle/>
          <a:p>
            <a:pPr indent="228600" algn="just">
              <a:spcBef>
                <a:spcPts val="0"/>
              </a:spcBef>
              <a:buNone/>
            </a:pPr>
            <a:r>
              <a:rPr lang="ru-RU" sz="2400" dirty="0" smtClean="0"/>
              <a:t>Один из наиболее ярких представителей русской интеллигенции начала </a:t>
            </a:r>
            <a:r>
              <a:rPr lang="en-US" sz="2400" dirty="0" smtClean="0"/>
              <a:t>XX</a:t>
            </a:r>
            <a:r>
              <a:rPr lang="ru-RU" sz="2400" dirty="0" smtClean="0"/>
              <a:t> столетия. </a:t>
            </a:r>
          </a:p>
          <a:p>
            <a:pPr indent="228600" algn="just">
              <a:spcBef>
                <a:spcPts val="0"/>
              </a:spcBef>
              <a:buNone/>
            </a:pPr>
            <a:r>
              <a:rPr lang="ru-RU" sz="2400" dirty="0" smtClean="0"/>
              <a:t>Член Государственной Думы 2-4 созывов.</a:t>
            </a:r>
            <a:endParaRPr lang="en-US" sz="2400" dirty="0" smtClean="0"/>
          </a:p>
          <a:p>
            <a:pPr indent="228600" algn="just">
              <a:spcBef>
                <a:spcPts val="0"/>
              </a:spcBef>
              <a:buNone/>
            </a:pPr>
            <a:r>
              <a:rPr lang="ru-RU" sz="2400" dirty="0" smtClean="0"/>
              <a:t> </a:t>
            </a:r>
            <a:r>
              <a:rPr lang="ru-RU" sz="2400" dirty="0" smtClean="0"/>
              <a:t>Принимал отречение у императора Николая </a:t>
            </a:r>
            <a:r>
              <a:rPr lang="en-US" sz="2400" dirty="0" smtClean="0"/>
              <a:t>II</a:t>
            </a:r>
            <a:endParaRPr lang="ru-RU" sz="2400" dirty="0" smtClean="0"/>
          </a:p>
          <a:p>
            <a:pPr indent="228600" algn="just">
              <a:spcBef>
                <a:spcPts val="0"/>
              </a:spcBef>
              <a:buNone/>
            </a:pPr>
            <a:r>
              <a:rPr lang="ru-RU" sz="2400" dirty="0" smtClean="0"/>
              <a:t>Идеолог Белого движения.</a:t>
            </a:r>
          </a:p>
          <a:p>
            <a:pPr marL="3960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200" b="1" i="1" dirty="0" smtClean="0"/>
          </a:p>
          <a:p>
            <a:pPr marL="396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b="1" i="1" dirty="0" smtClean="0"/>
              <a:t>Твой </a:t>
            </a:r>
            <a:r>
              <a:rPr lang="ru-RU" sz="2200" b="1" i="1" dirty="0" smtClean="0"/>
              <a:t>голос тих, и вид твой робок,</a:t>
            </a:r>
            <a:endParaRPr lang="ru-RU" sz="2200" dirty="0" smtClean="0"/>
          </a:p>
          <a:p>
            <a:pPr marL="396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b="1" i="1" dirty="0" smtClean="0"/>
              <a:t>Но чёрт сидит в тебе, Шульгин.</a:t>
            </a:r>
            <a:endParaRPr lang="ru-RU" sz="2200" dirty="0" smtClean="0"/>
          </a:p>
          <a:p>
            <a:pPr marL="396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b="1" i="1" dirty="0" smtClean="0"/>
              <a:t>Бикфордов шнур ты тех коробок,</a:t>
            </a:r>
            <a:endParaRPr lang="ru-RU" sz="2200" dirty="0" smtClean="0"/>
          </a:p>
          <a:p>
            <a:pPr marL="396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b="1" i="1" dirty="0" smtClean="0"/>
              <a:t>Где заключён пироксилин.</a:t>
            </a:r>
            <a:endParaRPr lang="ru-RU" sz="2200" dirty="0" smtClean="0"/>
          </a:p>
          <a:p>
            <a:pPr marL="396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b="1" i="1" dirty="0" smtClean="0"/>
              <a:t> </a:t>
            </a:r>
            <a:r>
              <a:rPr lang="ru-RU" sz="2200" i="1" dirty="0" smtClean="0"/>
              <a:t>Эпиграмма </a:t>
            </a:r>
            <a:r>
              <a:rPr lang="ru-RU" sz="2200" i="1" dirty="0" smtClean="0"/>
              <a:t>В. М. </a:t>
            </a:r>
            <a:r>
              <a:rPr lang="ru-RU" sz="2200" i="1" dirty="0" smtClean="0"/>
              <a:t>Пуришкевича на </a:t>
            </a:r>
            <a:r>
              <a:rPr lang="ru-RU" sz="2200" i="1" dirty="0" smtClean="0"/>
              <a:t>В. В. Шульгина</a:t>
            </a:r>
            <a:endParaRPr lang="ru-RU" sz="2200" dirty="0" smtClean="0"/>
          </a:p>
          <a:p>
            <a:pPr indent="2286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2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068"/>
            <a:ext cx="115733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2" name="Рисунок 1" descr="http://pkk.memo.ru/page%202/KNIGA/foto/Shulgin_V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2218" y="1742000"/>
            <a:ext cx="3574541" cy="42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50649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Совесть интеллигенции России. </a:t>
            </a:r>
            <a:br>
              <a:rPr lang="ru-RU" dirty="0" smtClean="0"/>
            </a:br>
            <a:r>
              <a:rPr lang="ru-RU" dirty="0" smtClean="0"/>
              <a:t>Лихачев Дмитрий Сергеевич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6233" y="1653287"/>
            <a:ext cx="6597084" cy="4508361"/>
          </a:xfrm>
        </p:spPr>
        <p:txBody>
          <a:bodyPr>
            <a:noAutofit/>
          </a:bodyPr>
          <a:lstStyle/>
          <a:p>
            <a:pPr indent="228600" algn="just">
              <a:buNone/>
            </a:pPr>
            <a:r>
              <a:rPr lang="ru-RU" sz="2400" dirty="0" smtClean="0"/>
              <a:t>Мир знает Лихачева, благодаря его книгам «Поэтика древнерусской литературы», «Историческая поэтика русской литературы», «Смех как мировоззрение», его исследованиям «Слова о полку Игореве». </a:t>
            </a:r>
            <a:endParaRPr lang="ru-RU" sz="2400" dirty="0" smtClean="0"/>
          </a:p>
          <a:p>
            <a:pPr indent="228600" algn="just">
              <a:buNone/>
            </a:pPr>
            <a:r>
              <a:rPr lang="ru-RU" sz="2400" dirty="0" smtClean="0"/>
              <a:t>Изучил</a:t>
            </a:r>
            <a:r>
              <a:rPr lang="ru-RU" sz="2400" dirty="0" smtClean="0"/>
              <a:t>,  опубликовал и прокомментировал тексты  классических произведений древнерусской литературы. Благодаря ему была издана серия этих памятников.</a:t>
            </a:r>
            <a:endParaRPr lang="ru-RU" sz="24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068"/>
            <a:ext cx="115733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 descr="http://test.tambov.gov.ru/?repimg=Images/2015/30092015_01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459189" y="1717577"/>
            <a:ext cx="4370814" cy="42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50649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Становление патриота и гражданина   Зиновьев Александр Александрович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368" y="1639220"/>
            <a:ext cx="6597084" cy="4508361"/>
          </a:xfrm>
        </p:spPr>
        <p:txBody>
          <a:bodyPr>
            <a:noAutofit/>
          </a:bodyPr>
          <a:lstStyle/>
          <a:p>
            <a:pPr indent="228600" algn="just">
              <a:spcBef>
                <a:spcPts val="0"/>
              </a:spcBef>
              <a:buNone/>
            </a:pPr>
            <a:r>
              <a:rPr lang="ru-RU" sz="2400" dirty="0" smtClean="0"/>
              <a:t>Будучи студентом Института философии планировал  покушение на И.Сталина. </a:t>
            </a:r>
          </a:p>
          <a:p>
            <a:pPr indent="228600" algn="just">
              <a:spcBef>
                <a:spcPts val="0"/>
              </a:spcBef>
              <a:buNone/>
            </a:pPr>
            <a:r>
              <a:rPr lang="ru-RU" sz="2400" dirty="0" smtClean="0"/>
              <a:t>Ушел добровольцем на фронт. Великую Отечественную войну закончил в звании капитана.</a:t>
            </a:r>
          </a:p>
          <a:p>
            <a:pPr indent="228600" algn="just">
              <a:spcBef>
                <a:spcPts val="0"/>
              </a:spcBef>
              <a:buNone/>
            </a:pPr>
            <a:endParaRPr lang="ru-RU" sz="2400" dirty="0" smtClean="0"/>
          </a:p>
          <a:p>
            <a:pPr indent="228600" algn="just">
              <a:spcBef>
                <a:spcPts val="0"/>
              </a:spcBef>
              <a:buNone/>
            </a:pPr>
            <a:r>
              <a:rPr lang="ru-RU" sz="2400" dirty="0" smtClean="0"/>
              <a:t>Целились в коммунизм а попали в Россию</a:t>
            </a:r>
            <a:endParaRPr lang="ru-RU" sz="24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068"/>
            <a:ext cx="115733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6" name="Рисунок 6" descr="D:\Научно-исследовательский  проект\Attachments_olga.zinoviev@yahoo.de_2014-10-16_01-36-34\(1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1787" y="1622889"/>
            <a:ext cx="3345698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50649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Реализованные проекты </a:t>
            </a:r>
            <a:endParaRPr lang="ru-RU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115733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77" descr="D:\Игорь\Центр\Сайт\obl_Patr-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05621" y="1946216"/>
            <a:ext cx="1402756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9" descr="patriotizm-kak-fakt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8863" y="1988452"/>
            <a:ext cx="1401555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0" descr="Dobrovolchestvo-blo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23009" y="2125711"/>
            <a:ext cx="1426022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3" descr="kavkaz_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8965" y="4311187"/>
            <a:ext cx="1447620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6" descr="bocharnikov_cover-new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0979" y="2059183"/>
            <a:ext cx="1362572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7" descr="rossiyskiy_patriotiz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96417" y="4497362"/>
            <a:ext cx="1447620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" descr="0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19674" y="4437794"/>
            <a:ext cx="1348096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4" descr="bocharnikov_cov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901209" y="4451716"/>
            <a:ext cx="1451236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8555" y="441960"/>
            <a:ext cx="10353761" cy="1326321"/>
          </a:xfrm>
        </p:spPr>
        <p:txBody>
          <a:bodyPr/>
          <a:lstStyle/>
          <a:p>
            <a:r>
              <a:rPr lang="ru-RU" dirty="0" smtClean="0"/>
              <a:t>Проекты, Реализованные </a:t>
            </a:r>
            <a:r>
              <a:rPr lang="ru-RU" dirty="0" smtClean="0"/>
              <a:t>совместно </a:t>
            </a:r>
            <a:r>
              <a:rPr lang="ru-RU" sz="2400" dirty="0" smtClean="0"/>
              <a:t>с</a:t>
            </a:r>
            <a:r>
              <a:rPr lang="ru-RU" dirty="0" smtClean="0"/>
              <a:t> МГТУ </a:t>
            </a:r>
            <a:r>
              <a:rPr lang="ru-RU" sz="2400" dirty="0" smtClean="0"/>
              <a:t>им</a:t>
            </a:r>
            <a:r>
              <a:rPr lang="ru-RU" dirty="0" smtClean="0"/>
              <a:t>. Н.Э.Баумана</a:t>
            </a:r>
            <a:endParaRPr lang="ru-RU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115733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14" descr="myagkaya-si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1979" y="2614977"/>
            <a:ext cx="1963288" cy="27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8" descr="Evolyutsiya-for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87343" y="2641526"/>
            <a:ext cx="1962181" cy="27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57170" y="555120"/>
            <a:ext cx="8763250" cy="6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5733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8555" y="441960"/>
            <a:ext cx="10353761" cy="1326321"/>
          </a:xfrm>
        </p:spPr>
        <p:txBody>
          <a:bodyPr/>
          <a:lstStyle/>
          <a:p>
            <a:r>
              <a:rPr lang="ru-RU" dirty="0" smtClean="0"/>
              <a:t>Проекты, Реализованные </a:t>
            </a:r>
            <a:r>
              <a:rPr lang="ru-RU" dirty="0" smtClean="0"/>
              <a:t>совместно </a:t>
            </a:r>
            <a:r>
              <a:rPr lang="ru-RU" dirty="0" smtClean="0"/>
              <a:t>с РЭУ </a:t>
            </a:r>
            <a:r>
              <a:rPr lang="ru-RU" sz="2400" dirty="0" smtClean="0"/>
              <a:t>им</a:t>
            </a:r>
            <a:r>
              <a:rPr lang="ru-RU" dirty="0" smtClean="0"/>
              <a:t>. Г.В.Плеханова  </a:t>
            </a:r>
            <a:endParaRPr lang="ru-RU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115733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Рисунок 25" descr="D:\Исторические портреты\Новая папка\Sirijskij-geopoliticheskij-izlom-3-01-1.jpg"/>
          <p:cNvPicPr/>
          <p:nvPr/>
        </p:nvPicPr>
        <p:blipFill>
          <a:blip r:embed="rId3" cstate="print"/>
          <a:srcRect t="2589" r="4451" b="2589"/>
          <a:stretch>
            <a:fillRect/>
          </a:stretch>
        </p:blipFill>
        <p:spPr bwMode="auto">
          <a:xfrm>
            <a:off x="9608823" y="1656157"/>
            <a:ext cx="175260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Users\Игорь\AppData\Local\Microsoft\Windows\INetCache\Content.Word\Bezopasnost-i-interesy-Rossii-4-01-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502" y="1676632"/>
            <a:ext cx="1823268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Users\Игорь\AppData\Local\Microsoft\Windows\INetCache\Content.Word\VELICHIE-PODVIGA-SOVETSKOGO-NARODA-4-01-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4194" y="1676631"/>
            <a:ext cx="1816854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Users\Игорь\AppData\Local\Microsoft\Windows\INetCache\Content.Word\Protivodejstvie-korruptsii-3-01-1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2649" y="1662564"/>
            <a:ext cx="181075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C:\Users\Игорь\AppData\Local\Microsoft\Windows\INetCache\Content.Word\Terrorizm-v-sovremennom-mire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17082" y="4166611"/>
            <a:ext cx="196500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Users\Игорь\AppData\Local\Microsoft\Windows\INetCache\Content.Word\Migratsionnyj-krizis-v-Evrope-3-0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69858" y="4172205"/>
            <a:ext cx="1614991" cy="24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7791" y="2035785"/>
            <a:ext cx="10353675" cy="207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27671" y="379242"/>
            <a:ext cx="8721181" cy="6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115733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609601"/>
            <a:ext cx="10353761" cy="1050388"/>
          </a:xfrm>
        </p:spPr>
        <p:txBody>
          <a:bodyPr>
            <a:normAutofit/>
          </a:bodyPr>
          <a:lstStyle/>
          <a:p>
            <a:r>
              <a:rPr lang="ru-RU" altLang="ru-RU" sz="3600" dirty="0" smtClean="0"/>
              <a:t>Авторский коллектив</a:t>
            </a:r>
            <a:endParaRPr lang="ru-RU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115733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Центр\Фото Бочарникова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4349" y="1213290"/>
            <a:ext cx="943495" cy="1259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Центр\Фото членов Совета\Ружейников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328" y="5149654"/>
            <a:ext cx="1050471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Конференция Грозный\Фото\ovsyannikov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499" y="3806556"/>
            <a:ext cx="917373" cy="1260000"/>
          </a:xfrm>
          <a:prstGeom prst="rect">
            <a:avLst/>
          </a:prstGeom>
          <a:noFill/>
        </p:spPr>
      </p:pic>
      <p:pic>
        <p:nvPicPr>
          <p:cNvPr id="8" name="Picture 4" descr="D:\Игорь\Центр\Презентация 4_4\Фото презентации\DSC_5927.jpg"/>
          <p:cNvPicPr>
            <a:picLocks noChangeAspect="1" noChangeArrowheads="1"/>
          </p:cNvPicPr>
          <p:nvPr/>
        </p:nvPicPr>
        <p:blipFill>
          <a:blip r:embed="rId6"/>
          <a:srcRect l="8273" r="23857"/>
          <a:stretch>
            <a:fillRect/>
          </a:stretch>
        </p:blipFill>
        <p:spPr bwMode="auto">
          <a:xfrm>
            <a:off x="5808857" y="3978287"/>
            <a:ext cx="1128853" cy="11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Игорь\Центр\Фото членов Совета\Фото Емеца В.С..jpg"/>
          <p:cNvPicPr>
            <a:picLocks noChangeAspect="1" noChangeArrowheads="1"/>
          </p:cNvPicPr>
          <p:nvPr/>
        </p:nvPicPr>
        <p:blipFill>
          <a:blip r:embed="rId7"/>
          <a:srcRect t="18859" b="5172"/>
          <a:stretch>
            <a:fillRect/>
          </a:stretch>
        </p:blipFill>
        <p:spPr bwMode="auto">
          <a:xfrm>
            <a:off x="454533" y="2558776"/>
            <a:ext cx="1061827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portal.parliament.gov.ru/common/preview/lkfoto_154_205/upload/img/46388/photo46388_dd7f8914d810b9fbe9112548ce341303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36992" y="2506904"/>
            <a:ext cx="107134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Центр\Фото членов Совета\О.М.Зиновьева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4790" y="1208730"/>
            <a:ext cx="104920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797075" y="1830607"/>
            <a:ext cx="31337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zh-CN" sz="2200" dirty="0" err="1"/>
              <a:t>Бочарников</a:t>
            </a:r>
            <a:endParaRPr lang="ru-RU" altLang="zh-CN" sz="2200" dirty="0"/>
          </a:p>
          <a:p>
            <a:r>
              <a:rPr lang="ru-RU" altLang="zh-CN" sz="2200" dirty="0"/>
              <a:t> Игорь Валентинович</a:t>
            </a:r>
            <a:endParaRPr lang="ru-RU" altLang="zh-CN" sz="2200" b="0" dirty="0"/>
          </a:p>
        </p:txBody>
      </p:sp>
      <p:sp>
        <p:nvSpPr>
          <p:cNvPr id="13" name="Прямоугольник 3"/>
          <p:cNvSpPr>
            <a:spLocks noChangeArrowheads="1"/>
          </p:cNvSpPr>
          <p:nvPr/>
        </p:nvSpPr>
        <p:spPr bwMode="auto">
          <a:xfrm>
            <a:off x="1793389" y="3029607"/>
            <a:ext cx="27860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zh-CN" sz="2000" dirty="0" err="1" smtClean="0"/>
              <a:t>Емец</a:t>
            </a:r>
            <a:endParaRPr lang="ru-RU" altLang="zh-CN" sz="2000" dirty="0" smtClean="0"/>
          </a:p>
          <a:p>
            <a:r>
              <a:rPr lang="ru-RU" altLang="zh-CN" sz="2000" dirty="0" smtClean="0"/>
              <a:t>Валерий Сергеевич</a:t>
            </a:r>
            <a:endParaRPr lang="ru-RU" altLang="ru-RU" sz="2000" dirty="0"/>
          </a:p>
        </p:txBody>
      </p:sp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1696014" y="4214818"/>
            <a:ext cx="30591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zh-CN" sz="2000" dirty="0" smtClean="0"/>
              <a:t>Овсянникова </a:t>
            </a:r>
          </a:p>
          <a:p>
            <a:r>
              <a:rPr lang="ru-RU" altLang="zh-CN" sz="2000" dirty="0" smtClean="0"/>
              <a:t>Ольга Александровна</a:t>
            </a:r>
            <a:endParaRPr lang="ru-RU" altLang="ru-RU" sz="2000" dirty="0"/>
          </a:p>
        </p:txBody>
      </p:sp>
      <p:sp>
        <p:nvSpPr>
          <p:cNvPr id="15" name="Прямоугольник 3"/>
          <p:cNvSpPr>
            <a:spLocks noChangeArrowheads="1"/>
          </p:cNvSpPr>
          <p:nvPr/>
        </p:nvSpPr>
        <p:spPr bwMode="auto">
          <a:xfrm>
            <a:off x="1724149" y="5684681"/>
            <a:ext cx="31573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zh-CN" sz="2000" dirty="0" smtClean="0"/>
              <a:t>Ружейников </a:t>
            </a:r>
          </a:p>
          <a:p>
            <a:r>
              <a:rPr lang="ru-RU" altLang="zh-CN" sz="2000" dirty="0" smtClean="0"/>
              <a:t>Владимир Владимирович</a:t>
            </a:r>
            <a:endParaRPr lang="ru-RU" altLang="ru-RU" sz="2000" dirty="0"/>
          </a:p>
        </p:txBody>
      </p:sp>
      <p:sp>
        <p:nvSpPr>
          <p:cNvPr id="16" name="Прямоугольник 4"/>
          <p:cNvSpPr>
            <a:spLocks noChangeArrowheads="1"/>
          </p:cNvSpPr>
          <p:nvPr/>
        </p:nvSpPr>
        <p:spPr bwMode="auto">
          <a:xfrm>
            <a:off x="7050341" y="4264039"/>
            <a:ext cx="32400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zh-CN" sz="2000" dirty="0" smtClean="0"/>
              <a:t>Абрамов                     Андрей Вячеславович</a:t>
            </a:r>
            <a:endParaRPr lang="ru-RU" altLang="zh-CN" sz="2000" b="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093642" y="2865191"/>
            <a:ext cx="28733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zh-CN" sz="2000" dirty="0" err="1" smtClean="0"/>
              <a:t>Дзамихов</a:t>
            </a:r>
            <a:r>
              <a:rPr lang="ru-RU" altLang="zh-CN" sz="2000" dirty="0" smtClean="0"/>
              <a:t> </a:t>
            </a:r>
            <a:r>
              <a:rPr lang="ru-RU" altLang="zh-CN" sz="2000" dirty="0" err="1" smtClean="0"/>
              <a:t>Касболат</a:t>
            </a:r>
            <a:r>
              <a:rPr lang="ru-RU" altLang="zh-CN" sz="2000" dirty="0" smtClean="0"/>
              <a:t> </a:t>
            </a:r>
            <a:r>
              <a:rPr lang="ru-RU" altLang="zh-CN" sz="2000" dirty="0" err="1" smtClean="0"/>
              <a:t>Фицевич</a:t>
            </a:r>
            <a:endParaRPr lang="ru-RU" altLang="zh-CN" sz="2000" b="0" dirty="0"/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6994068" y="1649227"/>
            <a:ext cx="31337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zh-CN" sz="2000" dirty="0" smtClean="0"/>
              <a:t>Зиновьева Ольга </a:t>
            </a:r>
            <a:r>
              <a:rPr lang="ru-RU" altLang="zh-CN" sz="2000" dirty="0" err="1" smtClean="0"/>
              <a:t>Мироновна</a:t>
            </a:r>
            <a:endParaRPr lang="ru-RU" altLang="zh-CN" sz="2000" b="0" dirty="0"/>
          </a:p>
        </p:txBody>
      </p:sp>
      <p:pic>
        <p:nvPicPr>
          <p:cNvPr id="12290" name="Picture 2" descr="http://mdn.nginx.belti.ru/engine/doc_images/riochif_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52989" y="5249187"/>
            <a:ext cx="1079999" cy="1440000"/>
          </a:xfrm>
          <a:prstGeom prst="rect">
            <a:avLst/>
          </a:prstGeom>
          <a:noFill/>
        </p:spPr>
      </p:pic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7329348" y="5529565"/>
            <a:ext cx="31337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zh-CN" sz="2000" dirty="0" err="1" smtClean="0"/>
              <a:t>Аляпкина</a:t>
            </a:r>
            <a:r>
              <a:rPr lang="ru-RU" altLang="zh-CN" sz="2000" dirty="0" smtClean="0"/>
              <a:t> Ольга Михайловна</a:t>
            </a:r>
            <a:endParaRPr lang="ru-RU" altLang="zh-CN" sz="2000" b="0" dirty="0"/>
          </a:p>
        </p:txBody>
      </p:sp>
    </p:spTree>
    <p:extLst>
      <p:ext uri="{BB962C8B-B14F-4D97-AF65-F5344CB8AC3E}">
        <p14:creationId xmlns="" xmlns:p14="http://schemas.microsoft.com/office/powerpoint/2010/main" val="34590319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156755"/>
            <a:ext cx="10353761" cy="1326321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Рецензенты</a:t>
            </a:r>
            <a:endParaRPr lang="ru-RU" sz="32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5733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4290646" y="4362792"/>
            <a:ext cx="360133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zh-CN" sz="2200" dirty="0" err="1" smtClean="0"/>
              <a:t>Кандыбович</a:t>
            </a:r>
            <a:endParaRPr lang="ru-RU" altLang="zh-CN" sz="2200" dirty="0" smtClean="0"/>
          </a:p>
          <a:p>
            <a:pPr algn="ctr"/>
            <a:r>
              <a:rPr lang="ru-RU" altLang="zh-CN" sz="2200" dirty="0" smtClean="0"/>
              <a:t>Сергей Львович доктор психологических наук, профессор </a:t>
            </a:r>
            <a:endParaRPr lang="ru-RU" altLang="zh-CN" sz="2200" b="0" dirty="0"/>
          </a:p>
        </p:txBody>
      </p:sp>
      <p:pic>
        <p:nvPicPr>
          <p:cNvPr id="12" name="Содержимое 7" descr="http://xn--n1abc.xn--p1ai/upload/iblock/6db/Kandibovich_s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92955" y="1698297"/>
            <a:ext cx="1752000" cy="26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mguu.ru/wp-content/uploads/2015/10/Vinokurov-V.I.-150h150-2.jpg"/>
          <p:cNvPicPr>
            <a:picLocks noChangeAspect="1"/>
          </p:cNvPicPr>
          <p:nvPr/>
        </p:nvPicPr>
        <p:blipFill>
          <a:blip r:embed="rId4"/>
          <a:srcRect l="14410" r="20969" b="4781"/>
          <a:stretch>
            <a:fillRect/>
          </a:stretch>
        </p:blipFill>
        <p:spPr bwMode="auto">
          <a:xfrm>
            <a:off x="1447694" y="1623375"/>
            <a:ext cx="1698610" cy="24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58838" y="4332312"/>
            <a:ext cx="360367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zh-CN" sz="2200" dirty="0" smtClean="0"/>
              <a:t>Винокуров</a:t>
            </a:r>
          </a:p>
          <a:p>
            <a:pPr algn="ctr"/>
            <a:r>
              <a:rPr lang="ru-RU" altLang="zh-CN" sz="2200" dirty="0" smtClean="0"/>
              <a:t> Владимир Иванович</a:t>
            </a:r>
          </a:p>
          <a:p>
            <a:pPr algn="ctr"/>
            <a:r>
              <a:rPr lang="ru-RU" altLang="zh-CN" sz="2200" dirty="0" smtClean="0"/>
              <a:t> доктор исторических наук, профессор </a:t>
            </a:r>
            <a:endParaRPr lang="ru-RU" altLang="zh-CN" sz="2200" b="0" dirty="0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8058442" y="4374515"/>
            <a:ext cx="360133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zh-CN" sz="2200" dirty="0" err="1" smtClean="0"/>
              <a:t>Текуева</a:t>
            </a:r>
            <a:r>
              <a:rPr lang="ru-RU" altLang="zh-CN" sz="2200" dirty="0" smtClean="0"/>
              <a:t> </a:t>
            </a:r>
            <a:r>
              <a:rPr lang="ru-RU" altLang="zh-CN" sz="2200" dirty="0" err="1" smtClean="0"/>
              <a:t>Мадина</a:t>
            </a:r>
            <a:r>
              <a:rPr lang="ru-RU" altLang="zh-CN" sz="2200" dirty="0" smtClean="0"/>
              <a:t> Анатольевна</a:t>
            </a:r>
          </a:p>
          <a:p>
            <a:pPr algn="ctr"/>
            <a:r>
              <a:rPr lang="ru-RU" altLang="zh-CN" sz="2200" dirty="0" smtClean="0"/>
              <a:t> доктор исторических наук, профессор </a:t>
            </a:r>
            <a:endParaRPr lang="ru-RU" altLang="zh-CN" sz="2200" b="0" dirty="0"/>
          </a:p>
        </p:txBody>
      </p:sp>
      <p:pic>
        <p:nvPicPr>
          <p:cNvPr id="16" name="Рисунок 15" descr="https://im1-tub-ru.yandex.net/i?id=52ef9facb4ac8c3a54a5258d38f7e7f7&amp;n=33&amp;h=215&amp;w=143"/>
          <p:cNvPicPr>
            <a:picLocks noChangeAspect="1"/>
          </p:cNvPicPr>
          <p:nvPr/>
        </p:nvPicPr>
        <p:blipFill>
          <a:blip r:embed="rId5"/>
          <a:srcRect t="10032"/>
          <a:stretch>
            <a:fillRect/>
          </a:stretch>
        </p:blipFill>
        <p:spPr bwMode="auto">
          <a:xfrm>
            <a:off x="8857764" y="1689252"/>
            <a:ext cx="1864316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449643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Замысел   книги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2811" y="2159725"/>
            <a:ext cx="10544745" cy="3720570"/>
          </a:xfrm>
        </p:spPr>
        <p:txBody>
          <a:bodyPr>
            <a:normAutofit/>
          </a:bodyPr>
          <a:lstStyle/>
          <a:p>
            <a:pPr marL="342900" indent="539750" algn="just">
              <a:spcAft>
                <a:spcPts val="600"/>
              </a:spcAft>
              <a:buNone/>
            </a:pPr>
            <a:r>
              <a:rPr lang="ru-RU" altLang="ru-RU" sz="2400" i="1" dirty="0" smtClean="0">
                <a:ea typeface="Utsaah" pitchFamily="34" charset="0"/>
                <a:cs typeface="Utsaah" pitchFamily="34" charset="0"/>
              </a:rPr>
              <a:t>Показать историю России через призму жизни и деятельности ее выдающихся граждан, внесших наиболее значимый вклад в обеспечение ее безопасности и становление в качестве ведущего государства мирового сообщества.</a:t>
            </a:r>
          </a:p>
          <a:p>
            <a:pPr marL="342900" indent="539750" algn="just">
              <a:spcAft>
                <a:spcPts val="600"/>
              </a:spcAft>
              <a:buNone/>
            </a:pPr>
            <a:r>
              <a:rPr lang="ru-RU" altLang="ru-RU" sz="2400" i="1" dirty="0" smtClean="0">
                <a:ea typeface="Utsaah" pitchFamily="34" charset="0"/>
                <a:cs typeface="Utsaah" pitchFamily="34" charset="0"/>
              </a:rPr>
              <a:t>Внести свой вклад в историческое просвещение нашей молодежи</a:t>
            </a:r>
            <a:endParaRPr lang="ru-RU" altLang="ru-RU" sz="2400" i="1" dirty="0" smtClean="0">
              <a:latin typeface="Monotype Corsiva" pitchFamily="66" charset="0"/>
            </a:endParaRPr>
          </a:p>
          <a:p>
            <a:pPr marL="342900" indent="539750" algn="just">
              <a:spcAft>
                <a:spcPts val="600"/>
              </a:spcAft>
              <a:buNone/>
            </a:pPr>
            <a:r>
              <a:rPr lang="ru-RU" altLang="ru-RU" sz="2400" i="1" dirty="0" smtClean="0">
                <a:ea typeface="Utsaah" pitchFamily="34" charset="0"/>
                <a:cs typeface="Utsaah" pitchFamily="34" charset="0"/>
              </a:rPr>
              <a:t>Рассказать о людях – патриотах России, чьи имена по тем или иным причинам незаслуженно преданны забвению или же ей оболганы</a:t>
            </a:r>
            <a:endParaRPr lang="ru-RU" altLang="ru-RU" sz="2400" i="1" dirty="0" smtClean="0">
              <a:latin typeface="Monotype Corsiva" pitchFamily="66" charset="0"/>
            </a:endParaRPr>
          </a:p>
          <a:p>
            <a:pPr>
              <a:buNone/>
            </a:pP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068"/>
            <a:ext cx="115733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50649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к читателям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76911" y="2159725"/>
            <a:ext cx="6090645" cy="3720570"/>
          </a:xfrm>
        </p:spPr>
        <p:txBody>
          <a:bodyPr>
            <a:normAutofit lnSpcReduction="10000"/>
          </a:bodyPr>
          <a:lstStyle/>
          <a:p>
            <a:pPr indent="22860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История страны – это не просто совокупность событий, явлений и процессов, происходящих в определенное время, в рамках той или иной территории.  Это, прежде всего конкретные дела и поступки конкретных людей. </a:t>
            </a:r>
          </a:p>
          <a:p>
            <a:pPr indent="22860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России великая история в силу того, что дела и поступки ее граждан, по большей части, были великими</a:t>
            </a:r>
            <a:endParaRPr lang="ru-RU" sz="2400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068"/>
            <a:ext cx="115733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10048" b="10681"/>
          <a:stretch>
            <a:fillRect/>
          </a:stretch>
        </p:blipFill>
        <p:spPr bwMode="auto">
          <a:xfrm>
            <a:off x="1097280" y="1969477"/>
            <a:ext cx="3357693" cy="399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50649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Первый собиратель земель Московских. </a:t>
            </a:r>
            <a:br>
              <a:rPr lang="ru-RU" dirty="0" smtClean="0"/>
            </a:br>
            <a:r>
              <a:rPr lang="ru-RU" dirty="0" smtClean="0"/>
              <a:t>Князь  Даниил Александрович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5723" y="2159725"/>
            <a:ext cx="5921833" cy="3720570"/>
          </a:xfrm>
        </p:spPr>
        <p:txBody>
          <a:bodyPr>
            <a:noAutofit/>
          </a:bodyPr>
          <a:lstStyle/>
          <a:p>
            <a:pPr indent="228600" algn="just">
              <a:spcBef>
                <a:spcPts val="0"/>
              </a:spcBef>
              <a:buNone/>
            </a:pPr>
            <a:r>
              <a:rPr lang="ru-RU" sz="2200" dirty="0" smtClean="0"/>
              <a:t>Младший сын Александра Невского.</a:t>
            </a:r>
          </a:p>
          <a:p>
            <a:pPr indent="228600" algn="just">
              <a:spcBef>
                <a:spcPts val="0"/>
              </a:spcBef>
              <a:buNone/>
            </a:pPr>
            <a:r>
              <a:rPr lang="ru-RU" sz="2200" dirty="0" smtClean="0"/>
              <a:t>Получив в удел небольшое княжество сумел сделать Москву политическим и социально-экономическим центра страны. </a:t>
            </a:r>
          </a:p>
          <a:p>
            <a:pPr indent="228600" algn="just">
              <a:spcBef>
                <a:spcPts val="0"/>
              </a:spcBef>
              <a:buNone/>
            </a:pPr>
            <a:r>
              <a:rPr lang="ru-RU" sz="2200" dirty="0" err="1" smtClean="0"/>
              <a:t>Иенно</a:t>
            </a:r>
            <a:r>
              <a:rPr lang="ru-RU" sz="2200" dirty="0" smtClean="0"/>
              <a:t> в Москве, в период управления ею князем Даниилом, был инициирован процесс собирания русских земель с целью  их последующего освобождения от гнета завоевателей.</a:t>
            </a:r>
            <a:endParaRPr lang="ru-RU" sz="22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068"/>
            <a:ext cx="115733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r="16491"/>
          <a:stretch>
            <a:fillRect/>
          </a:stretch>
        </p:blipFill>
        <p:spPr bwMode="auto">
          <a:xfrm>
            <a:off x="534572" y="2053884"/>
            <a:ext cx="4431323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50649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x-none" smtClean="0"/>
              <a:t>Монах Филофей  – идеолог российской государственности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7761" y="1822100"/>
            <a:ext cx="6357931" cy="4508361"/>
          </a:xfrm>
        </p:spPr>
        <p:txBody>
          <a:bodyPr>
            <a:noAutofit/>
          </a:bodyPr>
          <a:lstStyle/>
          <a:p>
            <a:pPr indent="228600" algn="just">
              <a:spcBef>
                <a:spcPts val="0"/>
              </a:spcBef>
              <a:buNone/>
            </a:pPr>
            <a:r>
              <a:rPr lang="ru-RU" sz="2400" dirty="0" smtClean="0"/>
              <a:t>Окончательное освобождение от зависимости в конце </a:t>
            </a:r>
            <a:r>
              <a:rPr lang="en-US" sz="2400" dirty="0" smtClean="0"/>
              <a:t>XV </a:t>
            </a:r>
            <a:r>
              <a:rPr lang="ru-RU" sz="2400" dirty="0" smtClean="0"/>
              <a:t> века и принятие от Византии символов царской власти  </a:t>
            </a:r>
            <a:r>
              <a:rPr lang="ru-RU" sz="2400" dirty="0" smtClean="0"/>
              <a:t>и традиции мессианства способствовало </a:t>
            </a:r>
            <a:r>
              <a:rPr lang="ru-RU" sz="2400" dirty="0" smtClean="0"/>
              <a:t>формированию идеи великодержавности России.</a:t>
            </a:r>
          </a:p>
          <a:p>
            <a:pPr indent="228600" algn="just">
              <a:spcBef>
                <a:spcPts val="0"/>
              </a:spcBef>
              <a:buNone/>
            </a:pPr>
            <a:r>
              <a:rPr lang="ru-RU" sz="2400" dirty="0" smtClean="0"/>
              <a:t>Эту идею наиболее четко сформулировал монах </a:t>
            </a:r>
            <a:r>
              <a:rPr lang="ru-RU" sz="2400" dirty="0" err="1" smtClean="0"/>
              <a:t>Елизаровского</a:t>
            </a:r>
            <a:r>
              <a:rPr lang="ru-RU" sz="2400" dirty="0" smtClean="0"/>
              <a:t> монастыря </a:t>
            </a:r>
            <a:r>
              <a:rPr lang="ru-RU" sz="2400" dirty="0" err="1" smtClean="0"/>
              <a:t>Филофей</a:t>
            </a:r>
            <a:r>
              <a:rPr lang="ru-RU" sz="2400" dirty="0" smtClean="0"/>
              <a:t> дихотомией «Москва – Третий Рим», ставшей на столетия национальной идеей России.</a:t>
            </a:r>
            <a:endParaRPr lang="ru-RU" sz="22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068"/>
            <a:ext cx="115733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991" y="2008603"/>
            <a:ext cx="4148571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50649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Князья Черкасские на службе России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28271" y="1822100"/>
            <a:ext cx="6667421" cy="4508361"/>
          </a:xfrm>
        </p:spPr>
        <p:txBody>
          <a:bodyPr>
            <a:noAutofit/>
          </a:bodyPr>
          <a:lstStyle/>
          <a:p>
            <a:pPr indent="228600" algn="just">
              <a:spcBef>
                <a:spcPts val="0"/>
              </a:spcBef>
              <a:buNone/>
            </a:pPr>
            <a:r>
              <a:rPr lang="ru-RU" sz="2400" dirty="0" smtClean="0"/>
              <a:t>Решение кабардинского князя Темрюка о военно-политическом союзе с Московским царством способствовало утверждению России на Кавказе. </a:t>
            </a:r>
          </a:p>
          <a:p>
            <a:pPr indent="228600" algn="just">
              <a:spcBef>
                <a:spcPts val="0"/>
              </a:spcBef>
              <a:buNone/>
            </a:pPr>
            <a:r>
              <a:rPr lang="ru-RU" sz="2400" dirty="0" smtClean="0"/>
              <a:t>В результате Кавказ, являвшийся  долгое время одним из наиболее опасных в военно-стратегическом отношении для России регионов, с течением времени преобразовался в ее естественный рубеж – бастион, отражавшим различного рода антироссийскую экспансию.</a:t>
            </a:r>
            <a:endParaRPr lang="ru-RU" sz="22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068"/>
            <a:ext cx="115733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8" name="Picture 2" descr="173498765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4110" y="1881579"/>
            <a:ext cx="3034051" cy="42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50649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4171</TotalTime>
  <Words>798</Words>
  <Application>Microsoft Office PowerPoint</Application>
  <PresentationFormat>Произвольный</PresentationFormat>
  <Paragraphs>87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Damask</vt:lpstr>
      <vt:lpstr>Исторические портреты патриотов России</vt:lpstr>
      <vt:lpstr>Слайд 2</vt:lpstr>
      <vt:lpstr>Авторский коллектив</vt:lpstr>
      <vt:lpstr>Рецензенты</vt:lpstr>
      <vt:lpstr>Замысел   книги </vt:lpstr>
      <vt:lpstr>Обращение к читателям</vt:lpstr>
      <vt:lpstr>Первый собиратель земель Московских.  Князь  Даниил Александрович</vt:lpstr>
      <vt:lpstr>  Монах Филофей  – идеолог российской государственности </vt:lpstr>
      <vt:lpstr>   Князья Черкасские на службе России  </vt:lpstr>
      <vt:lpstr>   Иностранцы на русской военной службе: патриоты или прагматики?  </vt:lpstr>
      <vt:lpstr>   Российское казачество на службе Отечества  </vt:lpstr>
      <vt:lpstr>   Он рожден командовать армиями.  Герой Отечественной войны 1812 года  генерал А.П. Ермолов   </vt:lpstr>
      <vt:lpstr>    Проконсул Кавказа А.П. Ермолов: назначение на Кавказ и посольство в Персию   </vt:lpstr>
      <vt:lpstr>     Полководец суворовской школы.  Генерал Юденич Николай Николаевич    </vt:lpstr>
      <vt:lpstr>      Личность эпохи.  Василий Витальевич Шульгин     </vt:lpstr>
      <vt:lpstr>       Совесть интеллигенции России.  Лихачев Дмитрий Сергеевич      </vt:lpstr>
      <vt:lpstr>       Становление патриота и гражданина   Зиновьев Александр Александрович     </vt:lpstr>
      <vt:lpstr>Реализованные проекты </vt:lpstr>
      <vt:lpstr>Проекты, Реализованные совместно с МГТУ им. Н.Э.Баумана</vt:lpstr>
      <vt:lpstr>Проекты, Реализованные совместно с РЭУ им. Г.В.Плеханова  </vt:lpstr>
      <vt:lpstr>Слайд 21</vt:lpstr>
      <vt:lpstr>Слайд 22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Игорь</cp:lastModifiedBy>
  <cp:revision>182</cp:revision>
  <dcterms:created xsi:type="dcterms:W3CDTF">2016-10-09T07:05:32Z</dcterms:created>
  <dcterms:modified xsi:type="dcterms:W3CDTF">2016-11-17T10:34:49Z</dcterms:modified>
</cp:coreProperties>
</file>